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8" r:id="rId4"/>
    <p:sldId id="280" r:id="rId5"/>
    <p:sldId id="284" r:id="rId6"/>
    <p:sldId id="285" r:id="rId7"/>
    <p:sldId id="306" r:id="rId8"/>
    <p:sldId id="307" r:id="rId9"/>
    <p:sldId id="297" r:id="rId10"/>
    <p:sldId id="290" r:id="rId11"/>
    <p:sldId id="309" r:id="rId12"/>
    <p:sldId id="305" r:id="rId13"/>
    <p:sldId id="283" r:id="rId14"/>
    <p:sldId id="304" r:id="rId15"/>
  </p:sldIdLst>
  <p:sldSz cx="12192000" cy="6858000"/>
  <p:notesSz cx="6799263" cy="9929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A11"/>
    <a:srgbClr val="F2A36E"/>
    <a:srgbClr val="CC0066"/>
    <a:srgbClr val="E7E6E6"/>
    <a:srgbClr val="7F7F7F"/>
    <a:srgbClr val="F96213"/>
    <a:srgbClr val="EF7D00"/>
    <a:srgbClr val="5A6F8C"/>
    <a:srgbClr val="474747"/>
    <a:srgbClr val="F9C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5" autoAdjust="0"/>
    <p:restoredTop sz="92245" autoAdjust="0"/>
  </p:normalViewPr>
  <p:slideViewPr>
    <p:cSldViewPr snapToGrid="0">
      <p:cViewPr varScale="1">
        <p:scale>
          <a:sx n="82" d="100"/>
          <a:sy n="82" d="100"/>
        </p:scale>
        <p:origin x="11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1" dirty="0" err="1">
                <a:latin typeface="Candara" panose="020E0502030303020204" pitchFamily="34" charset="0"/>
              </a:rPr>
              <a:t>Number</a:t>
            </a:r>
            <a:r>
              <a:rPr lang="hu-HU" sz="1600" b="1" baseline="0" dirty="0">
                <a:latin typeface="Candara" panose="020E0502030303020204" pitchFamily="34" charset="0"/>
              </a:rPr>
              <a:t> of </a:t>
            </a:r>
            <a:r>
              <a:rPr lang="hu-HU" sz="1600" b="1" baseline="0" dirty="0" err="1">
                <a:latin typeface="Candara" panose="020E0502030303020204" pitchFamily="34" charset="0"/>
              </a:rPr>
              <a:t>interviews</a:t>
            </a:r>
            <a:endParaRPr lang="hu-HU" sz="1600" b="1" dirty="0"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rgbClr val="EF7D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7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78-4F7F-AECF-D90B6EA28F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Munka1!$B$2:$B$5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3-45C1-8DD5-8C4E518FE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3250792"/>
        <c:axId val="343251968"/>
      </c:barChart>
      <c:catAx>
        <c:axId val="34325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3251968"/>
        <c:crosses val="autoZero"/>
        <c:auto val="1"/>
        <c:lblAlgn val="ctr"/>
        <c:lblOffset val="100"/>
        <c:noMultiLvlLbl val="0"/>
      </c:catAx>
      <c:valAx>
        <c:axId val="3432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325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102842497397668"/>
          <c:y val="2.9799876769330744E-2"/>
          <c:w val="0.45406926341425002"/>
          <c:h val="0.84533992705878302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Munka1!$A$2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0-4B1B-868B-4813358A1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publication on Temporary Capacity Restrictions (TCR) at the corridor level</c:v>
                </c:pt>
                <c:pt idx="1">
                  <c:v>current RFC commercial offer (PaPs parameters)</c:v>
                </c:pt>
                <c:pt idx="2">
                  <c:v>service by the C-OSS</c:v>
                </c:pt>
                <c:pt idx="3">
                  <c:v>measures taken by the RFC to improve the performance on the corridor</c:v>
                </c:pt>
                <c:pt idx="4">
                  <c:v>information provided by the RFC</c:v>
                </c:pt>
              </c:strCache>
            </c:strRef>
          </c:cat>
          <c:val>
            <c:numRef>
              <c:f>Munka1!$B$2:$F$2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00-4B1B-868B-4813358A1D0A}"/>
            </c:ext>
          </c:extLst>
        </c:ser>
        <c:ser>
          <c:idx val="2"/>
          <c:order val="1"/>
          <c:tx>
            <c:strRef>
              <c:f>Munka1!$A$3</c:f>
              <c:strCache>
                <c:ptCount val="1"/>
                <c:pt idx="0">
                  <c:v>Slightly satisfied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F00-4B1B-868B-4813358A1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publication on Temporary Capacity Restrictions (TCR) at the corridor level</c:v>
                </c:pt>
                <c:pt idx="1">
                  <c:v>current RFC commercial offer (PaPs parameters)</c:v>
                </c:pt>
                <c:pt idx="2">
                  <c:v>service by the C-OSS</c:v>
                </c:pt>
                <c:pt idx="3">
                  <c:v>measures taken by the RFC to improve the performance on the corridor</c:v>
                </c:pt>
                <c:pt idx="4">
                  <c:v>information provided by the RFC</c:v>
                </c:pt>
              </c:strCache>
            </c:strRef>
          </c:cat>
          <c:val>
            <c:numRef>
              <c:f>Munka1!$B$3:$F$3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00-4B1B-868B-4813358A1D0A}"/>
            </c:ext>
          </c:extLst>
        </c:ser>
        <c:ser>
          <c:idx val="3"/>
          <c:order val="2"/>
          <c:tx>
            <c:strRef>
              <c:f>Munka1!$A$4</c:f>
              <c:strCache>
                <c:ptCount val="1"/>
                <c:pt idx="0">
                  <c:v>Slightly unsatisfied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0-4B1B-868B-4813358A1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publication on Temporary Capacity Restrictions (TCR) at the corridor level</c:v>
                </c:pt>
                <c:pt idx="1">
                  <c:v>current RFC commercial offer (PaPs parameters)</c:v>
                </c:pt>
                <c:pt idx="2">
                  <c:v>service by the C-OSS</c:v>
                </c:pt>
                <c:pt idx="3">
                  <c:v>measures taken by the RFC to improve the performance on the corridor</c:v>
                </c:pt>
                <c:pt idx="4">
                  <c:v>information provided by the RFC</c:v>
                </c:pt>
              </c:strCache>
            </c:strRef>
          </c:cat>
          <c:val>
            <c:numRef>
              <c:f>Munka1!$B$4:$F$4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00-4B1B-868B-4813358A1D0A}"/>
            </c:ext>
          </c:extLst>
        </c:ser>
        <c:ser>
          <c:idx val="0"/>
          <c:order val="3"/>
          <c:tx>
            <c:strRef>
              <c:f>Munka1!$A$5</c:f>
              <c:strCache>
                <c:ptCount val="1"/>
                <c:pt idx="0">
                  <c:v>Unsatisfied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publication on Temporary Capacity Restrictions (TCR) at the corridor level</c:v>
                </c:pt>
                <c:pt idx="1">
                  <c:v>current RFC commercial offer (PaPs parameters)</c:v>
                </c:pt>
                <c:pt idx="2">
                  <c:v>service by the C-OSS</c:v>
                </c:pt>
                <c:pt idx="3">
                  <c:v>measures taken by the RFC to improve the performance on the corridor</c:v>
                </c:pt>
                <c:pt idx="4">
                  <c:v>information provided by the RFC</c:v>
                </c:pt>
              </c:strCache>
            </c:strRef>
          </c:cat>
          <c:val>
            <c:numRef>
              <c:f>Munka1!$B$5:$F$5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9-4F00-4B1B-868B-4813358A1D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43251184"/>
        <c:axId val="343246088"/>
      </c:barChart>
      <c:valAx>
        <c:axId val="343246088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3251184"/>
        <c:crosses val="autoZero"/>
        <c:crossBetween val="between"/>
        <c:majorUnit val="1"/>
      </c:valAx>
      <c:catAx>
        <c:axId val="343251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hu-HU"/>
          </a:p>
        </c:txPr>
        <c:crossAx val="34324608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0981963810966"/>
          <c:y val="2.9799876769330744E-2"/>
          <c:w val="0.81068787006695653"/>
          <c:h val="0.8437279519476552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Munka1!$A$2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68-475F-BDE5-EAD7091EB8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Infrastructure parameters</c:v>
                </c:pt>
                <c:pt idx="1">
                  <c:v>Consideration of Advisory Groups’ (RAG/TAG) opinion</c:v>
                </c:pt>
                <c:pt idx="2">
                  <c:v>Topics discussed during RAG/TAG meetings</c:v>
                </c:pt>
              </c:strCache>
            </c:strRef>
          </c:cat>
          <c:val>
            <c:numRef>
              <c:f>Munka1!$B$2:$D$2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8-475F-BDE5-EAD7091EB8B2}"/>
            </c:ext>
          </c:extLst>
        </c:ser>
        <c:ser>
          <c:idx val="2"/>
          <c:order val="1"/>
          <c:tx>
            <c:strRef>
              <c:f>Munka1!$A$3</c:f>
              <c:strCache>
                <c:ptCount val="1"/>
                <c:pt idx="0">
                  <c:v>Slightly satisfied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068-475F-BDE5-EAD7091EB8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Infrastructure parameters</c:v>
                </c:pt>
                <c:pt idx="1">
                  <c:v>Consideration of Advisory Groups’ (RAG/TAG) opinion</c:v>
                </c:pt>
                <c:pt idx="2">
                  <c:v>Topics discussed during RAG/TAG meetings</c:v>
                </c:pt>
              </c:strCache>
            </c:strRef>
          </c:cat>
          <c:val>
            <c:numRef>
              <c:f>Munka1!$B$3:$D$3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68-475F-BDE5-EAD7091EB8B2}"/>
            </c:ext>
          </c:extLst>
        </c:ser>
        <c:ser>
          <c:idx val="3"/>
          <c:order val="2"/>
          <c:tx>
            <c:strRef>
              <c:f>Munka1!$A$4</c:f>
              <c:strCache>
                <c:ptCount val="1"/>
                <c:pt idx="0">
                  <c:v>Slightly unsatisfied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68-475F-BDE5-EAD7091EB8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Infrastructure parameters</c:v>
                </c:pt>
                <c:pt idx="1">
                  <c:v>Consideration of Advisory Groups’ (RAG/TAG) opinion</c:v>
                </c:pt>
                <c:pt idx="2">
                  <c:v>Topics discussed during RAG/TAG meetings</c:v>
                </c:pt>
              </c:strCache>
            </c:strRef>
          </c:cat>
          <c:val>
            <c:numRef>
              <c:f>Munka1!$B$4:$D$4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68-475F-BDE5-EAD7091EB8B2}"/>
            </c:ext>
          </c:extLst>
        </c:ser>
        <c:ser>
          <c:idx val="0"/>
          <c:order val="3"/>
          <c:tx>
            <c:strRef>
              <c:f>Munka1!$A$5</c:f>
              <c:strCache>
                <c:ptCount val="1"/>
                <c:pt idx="0">
                  <c:v>Unsatisfied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Infrastructure parameters</c:v>
                </c:pt>
                <c:pt idx="1">
                  <c:v>Consideration of Advisory Groups’ (RAG/TAG) opinion</c:v>
                </c:pt>
                <c:pt idx="2">
                  <c:v>Topics discussed during RAG/TAG meetings</c:v>
                </c:pt>
              </c:strCache>
            </c:strRef>
          </c:cat>
          <c:val>
            <c:numRef>
              <c:f>Munka1!$B$5:$D$5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0068-475F-BDE5-EAD7091EB8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37518544"/>
        <c:axId val="343246480"/>
      </c:barChart>
      <c:valAx>
        <c:axId val="343246480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7518544"/>
        <c:crosses val="autoZero"/>
        <c:crossBetween val="between"/>
        <c:majorUnit val="1"/>
      </c:valAx>
      <c:catAx>
        <c:axId val="337518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hu-HU"/>
          </a:p>
        </c:txPr>
        <c:crossAx val="34324648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0510878999306"/>
          <c:y val="8.507939818689042E-2"/>
          <c:w val="0.47654655086288478"/>
          <c:h val="0.878626018688583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I cannot compare to 2022, it is satisfactory</c:v>
                </c:pt>
                <c:pt idx="1">
                  <c:v>I cannot compare to 2022, improvement is needed</c:v>
                </c:pt>
                <c:pt idx="2">
                  <c:v>Yes, better, than in 2022, it is now satisfactory</c:v>
                </c:pt>
                <c:pt idx="3">
                  <c:v>Yes, but further improvements still needed</c:v>
                </c:pt>
                <c:pt idx="4">
                  <c:v>No, it was already satisfactory</c:v>
                </c:pt>
                <c:pt idx="5">
                  <c:v>No, improvement is still needed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A-4AC1-A809-CA73903BB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44832744"/>
        <c:axId val="344830784"/>
      </c:barChart>
      <c:catAx>
        <c:axId val="3448327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hu-HU"/>
          </a:p>
        </c:txPr>
        <c:crossAx val="344830784"/>
        <c:crosses val="autoZero"/>
        <c:auto val="1"/>
        <c:lblAlgn val="ctr"/>
        <c:lblOffset val="100"/>
        <c:noMultiLvlLbl val="0"/>
      </c:catAx>
      <c:valAx>
        <c:axId val="344830784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48327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56466307564279"/>
          <c:y val="8.507939818689042E-2"/>
          <c:w val="0.52928704279310468"/>
          <c:h val="0.878626018688583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Very punctual (90-100%)</c:v>
                </c:pt>
                <c:pt idx="1">
                  <c:v>Punctual (70-90%)</c:v>
                </c:pt>
                <c:pt idx="2">
                  <c:v>Less punctual (50-70%)</c:v>
                </c:pt>
                <c:pt idx="3">
                  <c:v>Not punctual (below 50%)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A-4AC1-A809-CA73903BB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44831568"/>
        <c:axId val="344830000"/>
      </c:barChart>
      <c:catAx>
        <c:axId val="34483156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hu-HU"/>
          </a:p>
        </c:txPr>
        <c:crossAx val="344830000"/>
        <c:crosses val="autoZero"/>
        <c:auto val="1"/>
        <c:lblAlgn val="ctr"/>
        <c:lblOffset val="100"/>
        <c:noMultiLvlLbl val="0"/>
      </c:catAx>
      <c:valAx>
        <c:axId val="344830000"/>
        <c:scaling>
          <c:orientation val="minMax"/>
          <c:max val="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48315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0981963810966"/>
          <c:y val="2.9799876769330744E-2"/>
          <c:w val="0.81068787006695653"/>
          <c:h val="0.825270476465331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DA5A1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A5A1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05-425E-A0C3-FAD264F929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Munka1!$B$2:$E$2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5-425E-A0C3-FAD264F929B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C05-425E-A0C3-FAD264F929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Munka1!$B$3:$E$3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05-425E-A0C3-FAD264F929B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Slightly satisfied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05-425E-A0C3-FAD264F929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Munka1!$B$4:$E$4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05-425E-A0C3-FAD264F929B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Slightly unsatisfied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Munka1!$B$5:$E$5</c:f>
              <c:numCache>
                <c:formatCode>General</c:formatCode>
                <c:ptCount val="4"/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05-425E-A0C3-FAD264F929B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Unsatisfied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Munka1!$B$6:$E$6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6C05-425E-A0C3-FAD264F929BB}"/>
            </c:ext>
          </c:extLst>
        </c:ser>
        <c:ser>
          <c:idx val="5"/>
          <c:order val="5"/>
          <c:tx>
            <c:strRef>
              <c:f>Munka1!$A$7</c:f>
              <c:strCache>
                <c:ptCount val="1"/>
                <c:pt idx="0">
                  <c:v>Very unsatisfied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C05-425E-A0C3-FAD264F929BB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05-425E-A0C3-FAD264F92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Munka1!$B$7:$E$7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C05-425E-A0C3-FAD264F929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44833528"/>
        <c:axId val="344832352"/>
      </c:barChart>
      <c:valAx>
        <c:axId val="344832352"/>
        <c:scaling>
          <c:orientation val="minMax"/>
          <c:max val="1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4833528"/>
        <c:crosses val="autoZero"/>
        <c:crossBetween val="between"/>
      </c:valAx>
      <c:catAx>
        <c:axId val="344833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483235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440981963810966"/>
          <c:y val="2.9799876769330744E-2"/>
          <c:w val="0.81068787006695653"/>
          <c:h val="0.97020012323066929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DA5A1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4B-4274-AF99-744D3D07F7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4B-4274-AF99-744D3D07F70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4B-4274-AF99-744D3D07F704}"/>
              </c:ext>
            </c:extLst>
          </c:dPt>
          <c:dLbls>
            <c:dLbl>
              <c:idx val="0"/>
              <c:layout>
                <c:manualLayout>
                  <c:x val="-0.17858746528920064"/>
                  <c:y val="0.158733316082099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4B-4274-AF99-744D3D07F704}"/>
                </c:ext>
              </c:extLst>
            </c:dLbl>
            <c:dLbl>
              <c:idx val="1"/>
              <c:layout>
                <c:manualLayout>
                  <c:x val="-0.16410933615201739"/>
                  <c:y val="-0.215773633182344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4B-4274-AF99-744D3D07F704}"/>
                </c:ext>
              </c:extLst>
            </c:dLbl>
            <c:dLbl>
              <c:idx val="2"/>
              <c:layout>
                <c:manualLayout>
                  <c:x val="0.23113405742871004"/>
                  <c:y val="2.6528003830741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4B-4274-AF99-744D3D07F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3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4B-4274-AF99-744D3D07F7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CAC1-0226-4195-AFBA-A93C35DA8353}" type="datetimeFigureOut">
              <a:rPr lang="hu-HU" smtClean="0"/>
              <a:t>2023. 12. 12.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FF973-E82D-453D-8268-FBE2927B15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42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3BA59-9861-4720-9075-598D84C29DA5}" type="datetimeFigureOut">
              <a:rPr lang="hu-HU" smtClean="0"/>
              <a:t>2023. 12. 12.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5559C-4D26-4C5A-9382-EF2AB5C5B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7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5E78177-CD16-4AA2-843F-08C9CCC62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90" r="51121" b="15691"/>
          <a:stretch/>
        </p:blipFill>
        <p:spPr>
          <a:xfrm>
            <a:off x="0" y="914785"/>
            <a:ext cx="12192000" cy="4250485"/>
          </a:xfrm>
          <a:prstGeom prst="rect">
            <a:avLst/>
          </a:prstGeom>
        </p:spPr>
      </p:pic>
      <p:pic>
        <p:nvPicPr>
          <p:cNvPr id="8" name="Obraz 3">
            <a:extLst>
              <a:ext uri="{FF2B5EF4-FFF2-40B4-BE49-F238E27FC236}">
                <a16:creationId xmlns:a16="http://schemas.microsoft.com/office/drawing/2014/main" id="{93CC0952-EDF8-4836-AF1A-0524CF2755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36" y="175443"/>
            <a:ext cx="1276017" cy="628598"/>
          </a:xfrm>
          <a:prstGeom prst="rect">
            <a:avLst/>
          </a:prstGeom>
        </p:spPr>
      </p:pic>
      <p:sp>
        <p:nvSpPr>
          <p:cNvPr id="9" name="pole tekstowe 4">
            <a:extLst>
              <a:ext uri="{FF2B5EF4-FFF2-40B4-BE49-F238E27FC236}">
                <a16:creationId xmlns:a16="http://schemas.microsoft.com/office/drawing/2014/main" id="{75B8F439-1E03-4C7A-BDDE-90E32B9FF00A}"/>
              </a:ext>
            </a:extLst>
          </p:cNvPr>
          <p:cNvSpPr txBox="1"/>
          <p:nvPr userDrawn="1"/>
        </p:nvSpPr>
        <p:spPr>
          <a:xfrm>
            <a:off x="0" y="4115221"/>
            <a:ext cx="12192000" cy="1061829"/>
          </a:xfrm>
          <a:prstGeom prst="rect">
            <a:avLst/>
          </a:prstGeom>
          <a:solidFill>
            <a:srgbClr val="B2B2B2">
              <a:alpha val="32941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0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44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0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4ABB276-DED0-4C3B-8108-D3BD24C3F3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349144" y="6463861"/>
            <a:ext cx="2734598" cy="252923"/>
            <a:chOff x="539552" y="5157192"/>
            <a:chExt cx="2703615" cy="270948"/>
          </a:xfrm>
        </p:grpSpPr>
        <p:pic>
          <p:nvPicPr>
            <p:cNvPr id="12" name="Picture 5" descr="Flag of Hungary">
              <a:extLst>
                <a:ext uri="{FF2B5EF4-FFF2-40B4-BE49-F238E27FC236}">
                  <a16:creationId xmlns:a16="http://schemas.microsoft.com/office/drawing/2014/main" id="{22DB0A19-AD11-446E-B1EE-67E1B2CF2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436" y="5157192"/>
              <a:ext cx="398482" cy="2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Flag of Poland">
              <a:extLst>
                <a:ext uri="{FF2B5EF4-FFF2-40B4-BE49-F238E27FC236}">
                  <a16:creationId xmlns:a16="http://schemas.microsoft.com/office/drawing/2014/main" id="{D319A49A-01A9-468F-99A5-0964E8E64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159927"/>
              <a:ext cx="423980" cy="262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Flag of Slovakia">
              <a:extLst>
                <a:ext uri="{FF2B5EF4-FFF2-40B4-BE49-F238E27FC236}">
                  <a16:creationId xmlns:a16="http://schemas.microsoft.com/office/drawing/2014/main" id="{862FD954-6250-4B15-B880-EA434BE02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172" y="5157192"/>
              <a:ext cx="406422" cy="27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Flag of Slovenia">
              <a:extLst>
                <a:ext uri="{FF2B5EF4-FFF2-40B4-BE49-F238E27FC236}">
                  <a16:creationId xmlns:a16="http://schemas.microsoft.com/office/drawing/2014/main" id="{BC2D3928-5BEF-4ED5-9611-91C132494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672" y="5159928"/>
              <a:ext cx="525838" cy="262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Flag of the European Union">
              <a:extLst>
                <a:ext uri="{FF2B5EF4-FFF2-40B4-BE49-F238E27FC236}">
                  <a16:creationId xmlns:a16="http://schemas.microsoft.com/office/drawing/2014/main" id="{72F3A02E-50E5-4D80-A10C-7DC56404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157192"/>
              <a:ext cx="399359" cy="2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AEC3EE7C-57DB-43B6-9EF4-86786DED95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09" y="6369707"/>
            <a:ext cx="4381507" cy="394375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8A6D5481-F162-4A28-88AE-48F2878B27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" y="6369707"/>
            <a:ext cx="2824128" cy="3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6F2CA2-B56E-4917-A9D0-54C0F277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1822D8-45C4-420E-AD74-CB302A8B0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41C6195-4A91-4294-A574-CB4F0DBA5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069B18-DEB0-4F3B-8CEA-197B0CE7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79C341D-70F1-4410-AAFF-B86FCC40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7D7A7B-2F5E-41F5-B0AD-0E43DCE0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4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E1145B-45BF-4052-856F-D4485BD4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B002F65-2B87-4F61-BA23-57776695C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80FDF35-E6F8-4AF1-B3AC-ACE0AD737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66A015-9E57-4FA4-A64A-F02C26FF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E19FC5-8C69-45A1-B182-A049FEEE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5ABB6DC-A5E3-48CA-8A14-A1199FBE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4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C7A6C2-2BD5-440D-AD90-E49F9DD1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4C4519B-D970-4A9E-9963-51CD2C7F7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E9B0FC-18B6-4474-909D-10607738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DE3064-EC1E-4CFA-BDE9-C1241646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A9DE44-B859-454F-9CC3-B483D1D5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4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14AE179-BAA5-4FE7-93B8-0DCF0A36E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C5B381C-02C8-458C-A3F4-95CE0747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A30FE6-988E-4A7A-8A86-FA0D84B7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10715B-6A64-4F7D-AF3D-76662087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D13819-8AAC-4B13-9827-E90B182E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8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5E78177-CD16-4AA2-843F-08C9CCC62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90" r="51121" b="15691"/>
          <a:stretch/>
        </p:blipFill>
        <p:spPr>
          <a:xfrm>
            <a:off x="0" y="914785"/>
            <a:ext cx="12192000" cy="4250485"/>
          </a:xfrm>
          <a:prstGeom prst="rect">
            <a:avLst/>
          </a:prstGeom>
        </p:spPr>
      </p:pic>
      <p:pic>
        <p:nvPicPr>
          <p:cNvPr id="8" name="Obraz 3">
            <a:extLst>
              <a:ext uri="{FF2B5EF4-FFF2-40B4-BE49-F238E27FC236}">
                <a16:creationId xmlns:a16="http://schemas.microsoft.com/office/drawing/2014/main" id="{93CC0952-EDF8-4836-AF1A-0524CF2755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36" y="175443"/>
            <a:ext cx="1276017" cy="628598"/>
          </a:xfrm>
          <a:prstGeom prst="rect">
            <a:avLst/>
          </a:prstGeom>
        </p:spPr>
      </p:pic>
      <p:sp>
        <p:nvSpPr>
          <p:cNvPr id="9" name="pole tekstowe 4">
            <a:extLst>
              <a:ext uri="{FF2B5EF4-FFF2-40B4-BE49-F238E27FC236}">
                <a16:creationId xmlns:a16="http://schemas.microsoft.com/office/drawing/2014/main" id="{75B8F439-1E03-4C7A-BDDE-90E32B9FF00A}"/>
              </a:ext>
            </a:extLst>
          </p:cNvPr>
          <p:cNvSpPr txBox="1"/>
          <p:nvPr userDrawn="1"/>
        </p:nvSpPr>
        <p:spPr>
          <a:xfrm>
            <a:off x="0" y="4115221"/>
            <a:ext cx="12192000" cy="1061829"/>
          </a:xfrm>
          <a:prstGeom prst="rect">
            <a:avLst/>
          </a:prstGeom>
          <a:solidFill>
            <a:srgbClr val="B2B2B2">
              <a:alpha val="32941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0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44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0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4ABB276-DED0-4C3B-8108-D3BD24C3F3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349144" y="6463861"/>
            <a:ext cx="2734598" cy="252923"/>
            <a:chOff x="539552" y="5157192"/>
            <a:chExt cx="2703615" cy="270948"/>
          </a:xfrm>
        </p:grpSpPr>
        <p:pic>
          <p:nvPicPr>
            <p:cNvPr id="12" name="Picture 5" descr="Flag of Hungary">
              <a:extLst>
                <a:ext uri="{FF2B5EF4-FFF2-40B4-BE49-F238E27FC236}">
                  <a16:creationId xmlns:a16="http://schemas.microsoft.com/office/drawing/2014/main" id="{22DB0A19-AD11-446E-B1EE-67E1B2CF2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436" y="5157192"/>
              <a:ext cx="398482" cy="2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Flag of Poland">
              <a:extLst>
                <a:ext uri="{FF2B5EF4-FFF2-40B4-BE49-F238E27FC236}">
                  <a16:creationId xmlns:a16="http://schemas.microsoft.com/office/drawing/2014/main" id="{D319A49A-01A9-468F-99A5-0964E8E64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159927"/>
              <a:ext cx="423980" cy="262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Flag of Slovakia">
              <a:extLst>
                <a:ext uri="{FF2B5EF4-FFF2-40B4-BE49-F238E27FC236}">
                  <a16:creationId xmlns:a16="http://schemas.microsoft.com/office/drawing/2014/main" id="{862FD954-6250-4B15-B880-EA434BE02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172" y="5157192"/>
              <a:ext cx="406422" cy="27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Flag of Slovenia">
              <a:extLst>
                <a:ext uri="{FF2B5EF4-FFF2-40B4-BE49-F238E27FC236}">
                  <a16:creationId xmlns:a16="http://schemas.microsoft.com/office/drawing/2014/main" id="{BC2D3928-5BEF-4ED5-9611-91C132494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672" y="5159928"/>
              <a:ext cx="525838" cy="262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Flag of the European Union">
              <a:extLst>
                <a:ext uri="{FF2B5EF4-FFF2-40B4-BE49-F238E27FC236}">
                  <a16:creationId xmlns:a16="http://schemas.microsoft.com/office/drawing/2014/main" id="{72F3A02E-50E5-4D80-A10C-7DC56404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157192"/>
              <a:ext cx="399359" cy="2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AEC3EE7C-57DB-43B6-9EF4-86786DED95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09" y="6369707"/>
            <a:ext cx="4381507" cy="394375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8A6D5481-F162-4A28-88AE-48F2878B27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" y="6369707"/>
            <a:ext cx="2824128" cy="3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249620-4B84-438F-98CA-5B18C655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65125"/>
            <a:ext cx="10378440" cy="79311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4747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853AE4-615E-4917-93A1-7C6BC7210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958"/>
            <a:ext cx="10515600" cy="4748005"/>
          </a:xfrm>
        </p:spPr>
        <p:txBody>
          <a:bodyPr/>
          <a:lstStyle>
            <a:lvl1pPr>
              <a:buClr>
                <a:srgbClr val="B2B2B2"/>
              </a:buClr>
              <a:defRPr>
                <a:latin typeface="+mn-lt"/>
                <a:cs typeface="Arial" panose="020B0604020202020204" pitchFamily="34" charset="0"/>
              </a:defRPr>
            </a:lvl1pPr>
            <a:lvl2pPr>
              <a:buClr>
                <a:srgbClr val="EF7D00"/>
              </a:buCl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22FA45-770D-445F-80DB-B4679451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77A-396F-47E1-A58E-1947D036FDDC}" type="datetimeFigureOut">
              <a:rPr lang="hu-HU" smtClean="0"/>
              <a:t>2023. 12. 12.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D647B5-9CE9-4940-9A3E-933594A0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E1562F-5608-4C59-8232-DB06B102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9E07-2B44-4BE8-9976-2B760B77A45F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Obraz 3">
            <a:extLst>
              <a:ext uri="{FF2B5EF4-FFF2-40B4-BE49-F238E27FC236}">
                <a16:creationId xmlns:a16="http://schemas.microsoft.com/office/drawing/2014/main" id="{83FC5C1E-7A86-44F7-85FC-A0B2A9A6A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31" y="142379"/>
            <a:ext cx="1592969" cy="78473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9C7FA74-CEB8-4923-874B-F38B52C522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47252"/>
            <a:ext cx="2614664" cy="365124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1C7DC53A-1C4C-4AE0-8EE9-F1C24ED41F55}"/>
              </a:ext>
            </a:extLst>
          </p:cNvPr>
          <p:cNvSpPr/>
          <p:nvPr userDrawn="1"/>
        </p:nvSpPr>
        <p:spPr>
          <a:xfrm>
            <a:off x="10378440" y="6477000"/>
            <a:ext cx="975359" cy="365125"/>
          </a:xfrm>
          <a:prstGeom prst="rect">
            <a:avLst/>
          </a:prstGeom>
          <a:solidFill>
            <a:srgbClr val="EF7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D679FDB-BEA8-4264-BF87-3A2FC9BCBCF9}"/>
              </a:ext>
            </a:extLst>
          </p:cNvPr>
          <p:cNvSpPr/>
          <p:nvPr userDrawn="1"/>
        </p:nvSpPr>
        <p:spPr>
          <a:xfrm>
            <a:off x="9399611" y="6478270"/>
            <a:ext cx="20232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b="1" dirty="0" err="1">
                <a:solidFill>
                  <a:srgbClr val="474747"/>
                </a:solidFill>
              </a:rPr>
              <a:t>Your</a:t>
            </a:r>
            <a:r>
              <a:rPr lang="hu-HU" sz="1400" b="1" dirty="0">
                <a:solidFill>
                  <a:srgbClr val="474747"/>
                </a:solidFill>
              </a:rPr>
              <a:t> Vision  </a:t>
            </a:r>
            <a:r>
              <a:rPr lang="hu-HU" sz="1400" dirty="0" err="1">
                <a:solidFill>
                  <a:schemeClr val="bg1"/>
                </a:solidFill>
              </a:rPr>
              <a:t>Our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Mission</a:t>
            </a:r>
            <a:endParaRPr lang="hu-HU" sz="1400" dirty="0">
              <a:solidFill>
                <a:schemeClr val="bg1"/>
              </a:solidFill>
            </a:endParaRP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F23105D2-3C11-49E8-AD37-5908E8FFCBC2}"/>
              </a:ext>
            </a:extLst>
          </p:cNvPr>
          <p:cNvGrpSpPr/>
          <p:nvPr userDrawn="1"/>
        </p:nvGrpSpPr>
        <p:grpSpPr>
          <a:xfrm>
            <a:off x="838200" y="0"/>
            <a:ext cx="1691640" cy="1158240"/>
            <a:chOff x="579120" y="0"/>
            <a:chExt cx="1691640" cy="1158240"/>
          </a:xfrm>
        </p:grpSpPr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0C0897E1-F5B8-46D3-8887-0AD3AA8B6B93}"/>
                </a:ext>
              </a:extLst>
            </p:cNvPr>
            <p:cNvCxnSpPr/>
            <p:nvPr userDrawn="1"/>
          </p:nvCxnSpPr>
          <p:spPr>
            <a:xfrm>
              <a:off x="579120" y="0"/>
              <a:ext cx="0" cy="1158240"/>
            </a:xfrm>
            <a:prstGeom prst="line">
              <a:avLst/>
            </a:prstGeom>
            <a:ln w="38100">
              <a:solidFill>
                <a:srgbClr val="F9CD1B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Egyenes összekötő 14">
              <a:extLst>
                <a:ext uri="{FF2B5EF4-FFF2-40B4-BE49-F238E27FC236}">
                  <a16:creationId xmlns:a16="http://schemas.microsoft.com/office/drawing/2014/main" id="{7FA48246-8423-4060-9BDA-756D685C1B41}"/>
                </a:ext>
              </a:extLst>
            </p:cNvPr>
            <p:cNvCxnSpPr/>
            <p:nvPr userDrawn="1"/>
          </p:nvCxnSpPr>
          <p:spPr>
            <a:xfrm>
              <a:off x="579120" y="1158240"/>
              <a:ext cx="1691640" cy="0"/>
            </a:xfrm>
            <a:prstGeom prst="line">
              <a:avLst/>
            </a:prstGeom>
            <a:ln w="38100">
              <a:solidFill>
                <a:srgbClr val="F9CD1B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1E02CD48-2834-40AC-ACFE-228888F9398E}"/>
                </a:ext>
              </a:extLst>
            </p:cNvPr>
            <p:cNvCxnSpPr/>
            <p:nvPr userDrawn="1"/>
          </p:nvCxnSpPr>
          <p:spPr>
            <a:xfrm flipV="1">
              <a:off x="2270760" y="0"/>
              <a:ext cx="0" cy="1158240"/>
            </a:xfrm>
            <a:prstGeom prst="line">
              <a:avLst/>
            </a:prstGeom>
            <a:ln w="38100">
              <a:solidFill>
                <a:srgbClr val="F9CD1B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3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DB0050-4DCF-44E8-9586-C3589907B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055C39-0D27-4F33-BA7D-0C0875F4D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F87415-7CB3-4739-B267-96CA99E9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1A8277-443B-49DB-BBCF-C4FE8E32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2213F6-BDC4-497B-8A2C-8C4849B8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3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249620-4B84-438F-98CA-5B18C655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65127"/>
            <a:ext cx="10378440" cy="793115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rgbClr val="4747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853AE4-615E-4917-93A1-7C6BC7210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958"/>
            <a:ext cx="10515600" cy="474800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22FA45-770D-445F-80DB-B4679451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D647B5-9CE9-4940-9A3E-933594A0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E1562F-5608-4C59-8232-DB06B102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3">
            <a:extLst>
              <a:ext uri="{FF2B5EF4-FFF2-40B4-BE49-F238E27FC236}">
                <a16:creationId xmlns:a16="http://schemas.microsoft.com/office/drawing/2014/main" id="{83FC5C1E-7A86-44F7-85FC-A0B2A9A6A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33" y="142381"/>
            <a:ext cx="1592969" cy="784737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1C7DC53A-1C4C-4AE0-8EE9-F1C24ED41F55}"/>
              </a:ext>
            </a:extLst>
          </p:cNvPr>
          <p:cNvSpPr/>
          <p:nvPr userDrawn="1"/>
        </p:nvSpPr>
        <p:spPr>
          <a:xfrm>
            <a:off x="10378442" y="6477002"/>
            <a:ext cx="975359" cy="365125"/>
          </a:xfrm>
          <a:prstGeom prst="rect">
            <a:avLst/>
          </a:prstGeom>
          <a:solidFill>
            <a:srgbClr val="EF7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>
              <a:solidFill>
                <a:prstClr val="white"/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D679FDB-BEA8-4264-BF87-3A2FC9BCBCF9}"/>
              </a:ext>
            </a:extLst>
          </p:cNvPr>
          <p:cNvSpPr/>
          <p:nvPr userDrawn="1"/>
        </p:nvSpPr>
        <p:spPr>
          <a:xfrm>
            <a:off x="9638426" y="6478270"/>
            <a:ext cx="15456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50" b="1" dirty="0" err="1">
                <a:solidFill>
                  <a:srgbClr val="474747"/>
                </a:solidFill>
              </a:rPr>
              <a:t>Your</a:t>
            </a:r>
            <a:r>
              <a:rPr lang="hu-HU" sz="1050" b="1" dirty="0">
                <a:solidFill>
                  <a:srgbClr val="474747"/>
                </a:solidFill>
              </a:rPr>
              <a:t> Vision  </a:t>
            </a:r>
            <a:r>
              <a:rPr lang="hu-HU" sz="1050" dirty="0" err="1">
                <a:solidFill>
                  <a:prstClr val="white"/>
                </a:solidFill>
              </a:rPr>
              <a:t>Our</a:t>
            </a:r>
            <a:r>
              <a:rPr lang="hu-HU" sz="1050" dirty="0">
                <a:solidFill>
                  <a:prstClr val="white"/>
                </a:solidFill>
              </a:rPr>
              <a:t> </a:t>
            </a:r>
            <a:r>
              <a:rPr lang="hu-HU" sz="1050" dirty="0" err="1">
                <a:solidFill>
                  <a:prstClr val="white"/>
                </a:solidFill>
              </a:rPr>
              <a:t>Mission</a:t>
            </a:r>
            <a:endParaRPr lang="hu-HU" sz="1050" dirty="0">
              <a:solidFill>
                <a:prstClr val="white"/>
              </a:solidFill>
            </a:endParaRP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F23105D2-3C11-49E8-AD37-5908E8FFCBC2}"/>
              </a:ext>
            </a:extLst>
          </p:cNvPr>
          <p:cNvGrpSpPr/>
          <p:nvPr userDrawn="1"/>
        </p:nvGrpSpPr>
        <p:grpSpPr>
          <a:xfrm>
            <a:off x="838200" y="0"/>
            <a:ext cx="1691640" cy="1158240"/>
            <a:chOff x="579120" y="0"/>
            <a:chExt cx="1691640" cy="1158240"/>
          </a:xfrm>
        </p:grpSpPr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0C0897E1-F5B8-46D3-8887-0AD3AA8B6B93}"/>
                </a:ext>
              </a:extLst>
            </p:cNvPr>
            <p:cNvCxnSpPr/>
            <p:nvPr userDrawn="1"/>
          </p:nvCxnSpPr>
          <p:spPr>
            <a:xfrm>
              <a:off x="579120" y="0"/>
              <a:ext cx="0" cy="1158240"/>
            </a:xfrm>
            <a:prstGeom prst="line">
              <a:avLst/>
            </a:prstGeom>
            <a:ln w="38100">
              <a:solidFill>
                <a:srgbClr val="F9CD1B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Egyenes összekötő 14">
              <a:extLst>
                <a:ext uri="{FF2B5EF4-FFF2-40B4-BE49-F238E27FC236}">
                  <a16:creationId xmlns:a16="http://schemas.microsoft.com/office/drawing/2014/main" id="{7FA48246-8423-4060-9BDA-756D685C1B41}"/>
                </a:ext>
              </a:extLst>
            </p:cNvPr>
            <p:cNvCxnSpPr/>
            <p:nvPr userDrawn="1"/>
          </p:nvCxnSpPr>
          <p:spPr>
            <a:xfrm>
              <a:off x="579120" y="1158240"/>
              <a:ext cx="1691640" cy="0"/>
            </a:xfrm>
            <a:prstGeom prst="line">
              <a:avLst/>
            </a:prstGeom>
            <a:ln w="38100">
              <a:solidFill>
                <a:srgbClr val="F9CD1B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1E02CD48-2834-40AC-ACFE-228888F9398E}"/>
                </a:ext>
              </a:extLst>
            </p:cNvPr>
            <p:cNvCxnSpPr/>
            <p:nvPr userDrawn="1"/>
          </p:nvCxnSpPr>
          <p:spPr>
            <a:xfrm flipV="1">
              <a:off x="2270760" y="0"/>
              <a:ext cx="0" cy="1158240"/>
            </a:xfrm>
            <a:prstGeom prst="line">
              <a:avLst/>
            </a:prstGeom>
            <a:ln w="38100">
              <a:solidFill>
                <a:srgbClr val="F9CD1B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Szövegdoboz 15"/>
          <p:cNvSpPr txBox="1"/>
          <p:nvPr userDrawn="1"/>
        </p:nvSpPr>
        <p:spPr>
          <a:xfrm>
            <a:off x="1200505" y="-420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  <a:latin typeface="Candara" panose="020E0502030303020204" pitchFamily="34" charset="0"/>
              </a:rPr>
              <a:t>USS </a:t>
            </a:r>
            <a:r>
              <a:rPr lang="hu-HU" b="1" dirty="0">
                <a:solidFill>
                  <a:schemeClr val="accent2"/>
                </a:solidFill>
                <a:latin typeface="Candara" panose="020E0502030303020204" pitchFamily="34" charset="0"/>
              </a:rPr>
              <a:t>2023</a:t>
            </a: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02" y="6354612"/>
            <a:ext cx="2282190" cy="4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B2EFB9-527B-4761-AC9D-78870ED8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DDB5ECE-FC4A-4D7B-8727-CA82249AA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BD8ADB-C0DE-460E-B60A-92A970E6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C97B12-22B9-4BC7-8839-EEA1AA6D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DFFA4D-A217-4BD6-AE51-C4D6D586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3">
            <a:extLst>
              <a:ext uri="{FF2B5EF4-FFF2-40B4-BE49-F238E27FC236}">
                <a16:creationId xmlns:a16="http://schemas.microsoft.com/office/drawing/2014/main" id="{6696E3A2-BE2C-49FB-8C33-7E5A59CF1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37" y="175443"/>
            <a:ext cx="1276017" cy="6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1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B95785-8D01-4CF4-9543-A212EA0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A882C2-D5B7-4A8E-B04A-CEBAAA658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0F67BE-DC48-4129-BD8F-4B5141493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D2F237-56F7-4334-A022-E32232B1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399DFC-3CE4-49CF-89D2-0D8DCCD9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66148F-F585-4C3E-93CC-561C8A5A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3">
            <a:extLst>
              <a:ext uri="{FF2B5EF4-FFF2-40B4-BE49-F238E27FC236}">
                <a16:creationId xmlns:a16="http://schemas.microsoft.com/office/drawing/2014/main" id="{F61B5682-CD20-4194-8BB5-1EFA33413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37" y="175443"/>
            <a:ext cx="1276017" cy="6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873622-205C-4306-896E-2F4CBA81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D96748-6E87-4B62-8092-79CA8B045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8059E86-97D0-43F0-BAE0-C90619C3F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C5E4F51-DEA0-4598-BBA1-28D22DC5C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0D66911-6E2E-4E25-83E6-A4600B471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6BCC424-AF7C-4D92-8B96-2B98281E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E708EB3-42A8-4D59-BBD8-136A77A9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126D85F-C171-422E-8F90-91693432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3">
            <a:extLst>
              <a:ext uri="{FF2B5EF4-FFF2-40B4-BE49-F238E27FC236}">
                <a16:creationId xmlns:a16="http://schemas.microsoft.com/office/drawing/2014/main" id="{0E745357-E4BA-49FB-8B39-139010E1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37" y="175443"/>
            <a:ext cx="1276017" cy="6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C7B400-184C-4200-A597-235318A9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48C5F47-BD06-4231-874D-D8809376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2D35B32-6721-45A9-9CBD-3F2FCEE0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3909B75-79D8-400D-AA3B-F6ED00C8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F4A03B3-EBAA-455C-8FE7-31ED9DDA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1DEAB18-2BA6-4790-8C02-A600BCA4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6BB04F3-FE4A-4306-BDDC-36352EEA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3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E3178D-657B-42BD-939E-9C8F39A1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44E5AA-6083-4767-87FB-D55DA4621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515600" cy="462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D00"/>
              </a:buClr>
              <a:buFont typeface="Arial" panose="020B0604020202020204" pitchFamily="34" charset="0"/>
              <a:buChar char="•"/>
            </a:pPr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7679FA-EEAF-4689-999A-60813789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77A-396F-47E1-A58E-1947D036FDDC}" type="datetimeFigureOut">
              <a:rPr lang="hu-HU" smtClean="0"/>
              <a:t>2023. 12. 12.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14103A-182B-4DEE-994E-ADD569ACD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387CCD-D8E2-4E5F-85FD-E14419899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9E07-2B44-4BE8-9976-2B760B77A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7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EF7D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u-HU" sz="2400" kern="1200" dirty="0">
          <a:solidFill>
            <a:srgbClr val="B95F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E3178D-657B-42BD-939E-9C8F39A1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44E5AA-6083-4767-87FB-D55DA4621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2"/>
            <a:ext cx="10515600" cy="462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7679FA-EEAF-4689-999A-60813789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77A-396F-47E1-A58E-1947D036FDD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2023. 12. 12.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14103A-182B-4DEE-994E-ADD569ACD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387CCD-D8E2-4E5F-85FD-E14419899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9E07-2B44-4BE8-9976-2B760B77A45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2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>
          <a:solidFill>
            <a:srgbClr val="EF7D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B95F00"/>
          </a:solidFill>
          <a:latin typeface="Arial Rounded MT Bold" panose="020F07040305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A39A7B9-50F4-4E0D-8355-CA1FFAEE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90" r="51121" b="15691"/>
          <a:stretch/>
        </p:blipFill>
        <p:spPr>
          <a:xfrm>
            <a:off x="0" y="914785"/>
            <a:ext cx="12192000" cy="4250485"/>
          </a:xfrm>
          <a:prstGeom prst="rect">
            <a:avLst/>
          </a:prstGeom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id="{0BC6A59C-E19B-40EC-917B-FCA1B1C36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36" y="175443"/>
            <a:ext cx="1276017" cy="628598"/>
          </a:xfrm>
          <a:prstGeom prst="rect">
            <a:avLst/>
          </a:prstGeom>
        </p:spPr>
      </p:pic>
      <p:sp>
        <p:nvSpPr>
          <p:cNvPr id="6" name="pole tekstowe 4">
            <a:extLst>
              <a:ext uri="{FF2B5EF4-FFF2-40B4-BE49-F238E27FC236}">
                <a16:creationId xmlns:a16="http://schemas.microsoft.com/office/drawing/2014/main" id="{7576D00B-A43E-4C26-AD50-48D6CF391823}"/>
              </a:ext>
            </a:extLst>
          </p:cNvPr>
          <p:cNvSpPr txBox="1"/>
          <p:nvPr/>
        </p:nvSpPr>
        <p:spPr>
          <a:xfrm>
            <a:off x="-13338" y="2958774"/>
            <a:ext cx="12192000" cy="2246769"/>
          </a:xfrm>
          <a:prstGeom prst="rect">
            <a:avLst/>
          </a:prstGeom>
          <a:solidFill>
            <a:srgbClr val="B2B2B2">
              <a:alpha val="32941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altLang="de-DE" sz="44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RNE RFC User Satisfaction Survey</a:t>
            </a:r>
            <a:r>
              <a:rPr lang="hu-HU" altLang="de-DE" sz="44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algn="ctr">
              <a:defRPr/>
            </a:pPr>
            <a:r>
              <a:rPr lang="hu-HU" altLang="de-DE" sz="54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2023</a:t>
            </a:r>
            <a:endParaRPr lang="en-GB" altLang="de-DE" sz="5400" b="1" dirty="0">
              <a:solidFill>
                <a:schemeClr val="bg1">
                  <a:lumMod val="85000"/>
                </a:schemeClr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endParaRPr lang="en-GB" altLang="de-DE" sz="600" b="1" dirty="0">
              <a:solidFill>
                <a:schemeClr val="bg1">
                  <a:lumMod val="85000"/>
                </a:schemeClr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hu-HU" altLang="de-DE" sz="32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SUMMARY</a:t>
            </a:r>
            <a:endParaRPr lang="en-GB" altLang="de-DE" sz="3200" b="1" dirty="0">
              <a:solidFill>
                <a:schemeClr val="bg1">
                  <a:lumMod val="8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C4BC542-54C5-49A6-A0E8-45F7DD880A1E}"/>
              </a:ext>
            </a:extLst>
          </p:cNvPr>
          <p:cNvSpPr txBox="1"/>
          <p:nvPr/>
        </p:nvSpPr>
        <p:spPr>
          <a:xfrm>
            <a:off x="1389889" y="5276014"/>
            <a:ext cx="9271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Candara" panose="020E0502030303020204" pitchFamily="34" charset="0"/>
              </a:rPr>
              <a:t>November</a:t>
            </a:r>
            <a:r>
              <a:rPr lang="en-GB" sz="1400" dirty="0">
                <a:latin typeface="Candara" panose="020E0502030303020204" pitchFamily="34" charset="0"/>
              </a:rPr>
              <a:t>, 202</a:t>
            </a:r>
            <a:r>
              <a:rPr lang="hu-HU" sz="1400" dirty="0">
                <a:latin typeface="Candara" panose="020E0502030303020204" pitchFamily="34" charset="0"/>
              </a:rPr>
              <a:t>3</a:t>
            </a:r>
            <a:endParaRPr lang="en-GB" sz="1400" dirty="0">
              <a:latin typeface="Candara" panose="020E0502030303020204" pitchFamily="34" charset="0"/>
            </a:endParaRPr>
          </a:p>
          <a:p>
            <a:pPr algn="ctr"/>
            <a:endParaRPr lang="hu-HU" sz="800" dirty="0">
              <a:latin typeface="Candara" panose="020E0502030303020204" pitchFamily="34" charset="0"/>
            </a:endParaRPr>
          </a:p>
          <a:p>
            <a:pPr algn="ctr"/>
            <a:r>
              <a:rPr lang="en-GB" sz="1400" dirty="0">
                <a:latin typeface="Candara" panose="020E0502030303020204" pitchFamily="34" charset="0"/>
              </a:rPr>
              <a:t>Erika </a:t>
            </a:r>
            <a:r>
              <a:rPr lang="en-GB" sz="1400" dirty="0" err="1">
                <a:latin typeface="Candara" panose="020E0502030303020204" pitchFamily="34" charset="0"/>
              </a:rPr>
              <a:t>Vinczellér</a:t>
            </a:r>
            <a:r>
              <a:rPr lang="hu-HU" sz="1400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hu-HU" sz="1400" dirty="0" err="1">
                <a:latin typeface="Candara" panose="020E0502030303020204" pitchFamily="34" charset="0"/>
              </a:rPr>
              <a:t>Member</a:t>
            </a:r>
            <a:r>
              <a:rPr lang="hu-HU" sz="1400" dirty="0">
                <a:latin typeface="Candara" panose="020E0502030303020204" pitchFamily="34" charset="0"/>
              </a:rPr>
              <a:t> of</a:t>
            </a:r>
            <a:r>
              <a:rPr lang="en-GB" sz="1400" dirty="0">
                <a:latin typeface="Candara" panose="020E0502030303020204" pitchFamily="34" charset="0"/>
              </a:rPr>
              <a:t> RNE RFC </a:t>
            </a:r>
            <a:r>
              <a:rPr lang="hu-HU" sz="1400" dirty="0">
                <a:latin typeface="Candara" panose="020E0502030303020204" pitchFamily="34" charset="0"/>
              </a:rPr>
              <a:t>U</a:t>
            </a:r>
            <a:r>
              <a:rPr lang="en-GB" sz="1400" dirty="0">
                <a:latin typeface="Candara" panose="020E0502030303020204" pitchFamily="34" charset="0"/>
              </a:rPr>
              <a:t>SS WG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157106F2-7412-4E72-9614-9E8EED87286F}"/>
              </a:ext>
            </a:extLst>
          </p:cNvPr>
          <p:cNvGrpSpPr>
            <a:grpSpLocks/>
          </p:cNvGrpSpPr>
          <p:nvPr/>
        </p:nvGrpSpPr>
        <p:grpSpPr bwMode="auto">
          <a:xfrm>
            <a:off x="9349144" y="6463861"/>
            <a:ext cx="2734598" cy="252923"/>
            <a:chOff x="539552" y="5157192"/>
            <a:chExt cx="2703615" cy="270948"/>
          </a:xfrm>
        </p:grpSpPr>
        <p:pic>
          <p:nvPicPr>
            <p:cNvPr id="17" name="Picture 5" descr="Flag of Hungary">
              <a:extLst>
                <a:ext uri="{FF2B5EF4-FFF2-40B4-BE49-F238E27FC236}">
                  <a16:creationId xmlns:a16="http://schemas.microsoft.com/office/drawing/2014/main" id="{CD6C31AC-E1FA-41DA-BB3A-627DE5397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436" y="5157192"/>
              <a:ext cx="398482" cy="2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Flag of Poland">
              <a:extLst>
                <a:ext uri="{FF2B5EF4-FFF2-40B4-BE49-F238E27FC236}">
                  <a16:creationId xmlns:a16="http://schemas.microsoft.com/office/drawing/2014/main" id="{E00C4511-5631-4362-B7AD-6327F6E74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159927"/>
              <a:ext cx="423980" cy="262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Flag of Slovakia">
              <a:extLst>
                <a:ext uri="{FF2B5EF4-FFF2-40B4-BE49-F238E27FC236}">
                  <a16:creationId xmlns:a16="http://schemas.microsoft.com/office/drawing/2014/main" id="{FC090337-8E4E-4552-A054-81071104B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172" y="5157192"/>
              <a:ext cx="406422" cy="27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Flag of Slovenia">
              <a:extLst>
                <a:ext uri="{FF2B5EF4-FFF2-40B4-BE49-F238E27FC236}">
                  <a16:creationId xmlns:a16="http://schemas.microsoft.com/office/drawing/2014/main" id="{26CF4C7D-BEFF-479A-A5DD-598A05749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672" y="5159928"/>
              <a:ext cx="525838" cy="262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Flag of the European Union">
              <a:extLst>
                <a:ext uri="{FF2B5EF4-FFF2-40B4-BE49-F238E27FC236}">
                  <a16:creationId xmlns:a16="http://schemas.microsoft.com/office/drawing/2014/main" id="{91D303E1-4F8A-4EC7-83B3-DE56ED79C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157192"/>
              <a:ext cx="399359" cy="2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Kép 21">
            <a:extLst>
              <a:ext uri="{FF2B5EF4-FFF2-40B4-BE49-F238E27FC236}">
                <a16:creationId xmlns:a16="http://schemas.microsoft.com/office/drawing/2014/main" id="{5B266A80-DCAF-411C-997D-6723FCDA8E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09" y="6369707"/>
            <a:ext cx="4381507" cy="3943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005" y="6327264"/>
            <a:ext cx="2282190" cy="4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0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8946" y="175553"/>
            <a:ext cx="12192000" cy="761149"/>
          </a:xfrm>
        </p:spPr>
        <p:txBody>
          <a:bodyPr>
            <a:noAutofit/>
          </a:bodyPr>
          <a:lstStyle/>
          <a:p>
            <a:pPr algn="ctr"/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hu-HU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RFC </a:t>
            </a:r>
            <a:r>
              <a:rPr lang="hu-HU" altLang="de-DE" sz="2400" dirty="0" err="1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Amber</a:t>
            </a:r>
            <a:r>
              <a:rPr lang="hu-HU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altLang="de-DE" sz="2400" dirty="0" err="1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in</a:t>
            </a:r>
            <a:r>
              <a:rPr lang="hu-HU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 Word </a:t>
            </a:r>
            <a:r>
              <a:rPr lang="hu-HU" altLang="de-DE" sz="2400" dirty="0" err="1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Cloud</a:t>
            </a:r>
            <a:br>
              <a:rPr lang="hu-HU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hu-HU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2023</a:t>
            </a: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en-GB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90078" y="5997177"/>
            <a:ext cx="467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i="1" dirty="0" err="1">
                <a:latin typeface="Candara" panose="020E0502030303020204" pitchFamily="34" charset="0"/>
              </a:rPr>
              <a:t>Based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on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all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open-ended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answers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grouping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them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into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items</a:t>
            </a:r>
            <a:endParaRPr lang="hu-HU" sz="1400" i="1" dirty="0">
              <a:latin typeface="Candara" panose="020E0502030303020204" pitchFamily="34" charset="0"/>
            </a:endParaRPr>
          </a:p>
          <a:p>
            <a:pPr algn="ctr"/>
            <a:r>
              <a:rPr lang="hu-HU" sz="1400" i="1" dirty="0">
                <a:latin typeface="Candara" panose="020E0502030303020204" pitchFamily="34" charset="0"/>
              </a:rPr>
              <a:t>The </a:t>
            </a:r>
            <a:r>
              <a:rPr lang="hu-HU" sz="1400" i="1" dirty="0" err="1">
                <a:latin typeface="Candara" panose="020E0502030303020204" pitchFamily="34" charset="0"/>
              </a:rPr>
              <a:t>size</a:t>
            </a:r>
            <a:r>
              <a:rPr lang="hu-HU" sz="1400" i="1" dirty="0">
                <a:latin typeface="Candara" panose="020E0502030303020204" pitchFamily="34" charset="0"/>
              </a:rPr>
              <a:t> of </a:t>
            </a:r>
            <a:r>
              <a:rPr lang="hu-HU" sz="1400" i="1" dirty="0" err="1">
                <a:latin typeface="Candara" panose="020E0502030303020204" pitchFamily="34" charset="0"/>
              </a:rPr>
              <a:t>item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indicates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the</a:t>
            </a:r>
            <a:r>
              <a:rPr lang="hu-HU" sz="1400" i="1" dirty="0">
                <a:latin typeface="Candara" panose="020E0502030303020204" pitchFamily="34" charset="0"/>
              </a:rPr>
              <a:t> number</a:t>
            </a:r>
            <a:r>
              <a:rPr lang="hu-HU" sz="1400" i="1" baseline="30000" dirty="0">
                <a:latin typeface="Candara" panose="020E0502030303020204" pitchFamily="34" charset="0"/>
              </a:rPr>
              <a:t>2</a:t>
            </a:r>
            <a:r>
              <a:rPr lang="hu-HU" sz="1400" i="1" dirty="0">
                <a:latin typeface="Candara" panose="020E0502030303020204" pitchFamily="34" charset="0"/>
              </a:rPr>
              <a:t> of </a:t>
            </a:r>
            <a:r>
              <a:rPr lang="hu-HU" sz="1400" i="1" dirty="0" err="1">
                <a:latin typeface="Candara" panose="020E0502030303020204" pitchFamily="34" charset="0"/>
              </a:rPr>
              <a:t>answers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in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  <a:r>
              <a:rPr lang="hu-HU" sz="1400" i="1" dirty="0" err="1">
                <a:latin typeface="Candara" panose="020E0502030303020204" pitchFamily="34" charset="0"/>
              </a:rPr>
              <a:t>it</a:t>
            </a:r>
            <a:r>
              <a:rPr lang="hu-HU" sz="1400" i="1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4856611" y="6501347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i="1" dirty="0" err="1"/>
              <a:t>Tableau</a:t>
            </a:r>
            <a:r>
              <a:rPr lang="hu-HU" sz="1200" i="1" dirty="0"/>
              <a:t> </a:t>
            </a:r>
            <a:r>
              <a:rPr lang="hu-HU" sz="1200" i="1" dirty="0" err="1"/>
              <a:t>supported</a:t>
            </a:r>
            <a:r>
              <a:rPr lang="hu-HU" sz="1200" i="1" dirty="0"/>
              <a:t> </a:t>
            </a:r>
            <a:r>
              <a:rPr lang="hu-HU" sz="1200" i="1" dirty="0" err="1"/>
              <a:t>visualisation</a:t>
            </a:r>
            <a:endParaRPr lang="hu-HU" sz="1200" i="1" dirty="0"/>
          </a:p>
        </p:txBody>
      </p:sp>
      <p:cxnSp>
        <p:nvCxnSpPr>
          <p:cNvPr id="3" name="Egyenes összekötő 2"/>
          <p:cNvCxnSpPr/>
          <p:nvPr/>
        </p:nvCxnSpPr>
        <p:spPr>
          <a:xfrm>
            <a:off x="2933700" y="5997177"/>
            <a:ext cx="6019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16284" b="23687"/>
          <a:stretch/>
        </p:blipFill>
        <p:spPr>
          <a:xfrm>
            <a:off x="393381" y="1209675"/>
            <a:ext cx="11318477" cy="45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8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39218"/>
            <a:ext cx="12192000" cy="473075"/>
          </a:xfrm>
        </p:spPr>
        <p:txBody>
          <a:bodyPr>
            <a:noAutofit/>
          </a:bodyPr>
          <a:lstStyle/>
          <a:p>
            <a:pPr algn="ctr"/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GB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Main conclusions</a:t>
            </a:r>
            <a:r>
              <a:rPr lang="hu-HU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 – RFC </a:t>
            </a:r>
            <a:r>
              <a:rPr lang="hu-HU" altLang="de-DE" sz="2400" dirty="0" err="1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Amber</a:t>
            </a:r>
            <a:r>
              <a:rPr lang="hu-HU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 2023</a:t>
            </a: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en-GB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Tartalom helye 15">
            <a:extLst>
              <a:ext uri="{FF2B5EF4-FFF2-40B4-BE49-F238E27FC236}">
                <a16:creationId xmlns:a16="http://schemas.microsoft.com/office/drawing/2014/main" id="{F4EC384A-5AA5-416F-B829-C99C7A66D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62" y="1377903"/>
            <a:ext cx="10384076" cy="4822872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2000" b="1" dirty="0">
                <a:latin typeface="Candara" panose="020E0502030303020204" pitchFamily="34" charset="0"/>
              </a:rPr>
              <a:t>The </a:t>
            </a:r>
            <a:r>
              <a:rPr lang="hu-HU" sz="2000" b="1" dirty="0" err="1">
                <a:latin typeface="Candara" panose="020E0502030303020204" pitchFamily="34" charset="0"/>
              </a:rPr>
              <a:t>satisfaction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level</a:t>
            </a:r>
            <a:r>
              <a:rPr lang="hu-HU" sz="2000" b="1" dirty="0">
                <a:latin typeface="Candara" panose="020E0502030303020204" pitchFamily="34" charset="0"/>
              </a:rPr>
              <a:t> is </a:t>
            </a:r>
            <a:r>
              <a:rPr lang="hu-HU" sz="2000" b="1" dirty="0" err="1">
                <a:latin typeface="Candara" panose="020E0502030303020204" pitchFamily="34" charset="0"/>
              </a:rPr>
              <a:t>high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among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the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respondents</a:t>
            </a:r>
            <a:endParaRPr lang="hu-HU" sz="2000" b="1" dirty="0">
              <a:latin typeface="Candara" panose="020E0502030303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2000" b="1" dirty="0">
                <a:latin typeface="Candara" panose="020E0502030303020204" pitchFamily="34" charset="0"/>
              </a:rPr>
              <a:t>The </a:t>
            </a:r>
            <a:r>
              <a:rPr lang="hu-HU" sz="2000" b="1" dirty="0" err="1">
                <a:latin typeface="Candara" panose="020E0502030303020204" pitchFamily="34" charset="0"/>
              </a:rPr>
              <a:t>attitude</a:t>
            </a:r>
            <a:r>
              <a:rPr lang="hu-HU" sz="2000" b="1" dirty="0">
                <a:latin typeface="Candara" panose="020E0502030303020204" pitchFamily="34" charset="0"/>
              </a:rPr>
              <a:t>, </a:t>
            </a:r>
            <a:r>
              <a:rPr lang="hu-HU" sz="2000" b="1" dirty="0" err="1">
                <a:latin typeface="Candara" panose="020E0502030303020204" pitchFamily="34" charset="0"/>
              </a:rPr>
              <a:t>efforts</a:t>
            </a:r>
            <a:r>
              <a:rPr lang="hu-HU" sz="2000" b="1" dirty="0">
                <a:latin typeface="Candara" panose="020E0502030303020204" pitchFamily="34" charset="0"/>
              </a:rPr>
              <a:t> and </a:t>
            </a:r>
            <a:r>
              <a:rPr lang="hu-HU" sz="2000" b="1" dirty="0" err="1">
                <a:latin typeface="Candara" panose="020E0502030303020204" pitchFamily="34" charset="0"/>
              </a:rPr>
              <a:t>intetions</a:t>
            </a:r>
            <a:r>
              <a:rPr lang="hu-HU" sz="2000" b="1" dirty="0">
                <a:latin typeface="Candara" panose="020E0502030303020204" pitchFamily="34" charset="0"/>
              </a:rPr>
              <a:t> of </a:t>
            </a:r>
            <a:r>
              <a:rPr lang="hu-HU" sz="2000" b="1" dirty="0" err="1">
                <a:latin typeface="Candara" panose="020E0502030303020204" pitchFamily="34" charset="0"/>
              </a:rPr>
              <a:t>the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corridor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are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good</a:t>
            </a:r>
            <a:r>
              <a:rPr lang="hu-HU" sz="2000" b="1" dirty="0">
                <a:latin typeface="Candara" panose="020E0502030303020204" pitchFamily="34" charset="0"/>
              </a:rPr>
              <a:t>, </a:t>
            </a:r>
            <a:r>
              <a:rPr lang="hu-HU" sz="2000" b="1" dirty="0" err="1">
                <a:latin typeface="Candara" panose="020E0502030303020204" pitchFamily="34" charset="0"/>
              </a:rPr>
              <a:t>perceived</a:t>
            </a:r>
            <a:r>
              <a:rPr lang="hu-HU" sz="2000" b="1" dirty="0">
                <a:latin typeface="Candara" panose="020E0502030303020204" pitchFamily="34" charset="0"/>
              </a:rPr>
              <a:t> and </a:t>
            </a:r>
            <a:r>
              <a:rPr lang="hu-HU" sz="2000" b="1" dirty="0" err="1">
                <a:latin typeface="Candara" panose="020E0502030303020204" pitchFamily="34" charset="0"/>
              </a:rPr>
              <a:t>appreciated</a:t>
            </a:r>
            <a:endParaRPr lang="hu-HU" sz="2000" b="1" dirty="0">
              <a:latin typeface="Candara" panose="020E0502030303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2000" b="1" dirty="0">
                <a:latin typeface="Candara" panose="020E0502030303020204" pitchFamily="34" charset="0"/>
              </a:rPr>
              <a:t>The </a:t>
            </a:r>
            <a:r>
              <a:rPr lang="hu-HU" sz="2000" b="1" dirty="0" err="1">
                <a:latin typeface="Candara" panose="020E0502030303020204" pitchFamily="34" charset="0"/>
              </a:rPr>
              <a:t>problem</a:t>
            </a:r>
            <a:r>
              <a:rPr lang="hu-HU" sz="2000" b="1" dirty="0">
                <a:latin typeface="Candara" panose="020E0502030303020204" pitchFamily="34" charset="0"/>
              </a:rPr>
              <a:t> is </a:t>
            </a:r>
            <a:r>
              <a:rPr lang="hu-HU" sz="2000" b="1" dirty="0" err="1">
                <a:latin typeface="Candara" panose="020E0502030303020204" pitchFamily="34" charset="0"/>
              </a:rPr>
              <a:t>that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the</a:t>
            </a:r>
            <a:r>
              <a:rPr lang="hu-HU" sz="2000" b="1" dirty="0">
                <a:latin typeface="Candara" panose="020E0502030303020204" pitchFamily="34" charset="0"/>
              </a:rPr>
              <a:t> business ‚</a:t>
            </a:r>
            <a:r>
              <a:rPr lang="hu-HU" sz="2000" b="1" dirty="0" err="1">
                <a:latin typeface="Candara" panose="020E0502030303020204" pitchFamily="34" charset="0"/>
              </a:rPr>
              <a:t>catchment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area</a:t>
            </a:r>
            <a:r>
              <a:rPr lang="hu-HU" sz="2000" b="1" dirty="0">
                <a:latin typeface="Candara" panose="020E0502030303020204" pitchFamily="34" charset="0"/>
              </a:rPr>
              <a:t>’ of </a:t>
            </a:r>
            <a:r>
              <a:rPr lang="hu-HU" sz="2000" b="1" dirty="0" err="1">
                <a:latin typeface="Candara" panose="020E0502030303020204" pitchFamily="34" charset="0"/>
              </a:rPr>
              <a:t>the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corridor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seems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to</a:t>
            </a:r>
            <a:r>
              <a:rPr lang="hu-HU" sz="2000" b="1" dirty="0">
                <a:latin typeface="Candara" panose="020E0502030303020204" pitchFamily="34" charset="0"/>
              </a:rPr>
              <a:t> be </a:t>
            </a:r>
            <a:r>
              <a:rPr lang="hu-HU" sz="2000" b="1" dirty="0" err="1">
                <a:latin typeface="Candara" panose="020E0502030303020204" pitchFamily="34" charset="0"/>
              </a:rPr>
              <a:t>small</a:t>
            </a:r>
            <a:r>
              <a:rPr lang="hu-HU" sz="2000" b="1" dirty="0">
                <a:latin typeface="Candara" panose="020E0502030303020204" pitchFamily="34" charset="0"/>
              </a:rPr>
              <a:t>: </a:t>
            </a:r>
            <a:br>
              <a:rPr lang="hu-HU" sz="2000" b="1" dirty="0">
                <a:latin typeface="Candara" panose="020E0502030303020204" pitchFamily="34" charset="0"/>
              </a:rPr>
            </a:br>
            <a:r>
              <a:rPr lang="hu-HU" sz="2000" b="1" dirty="0" err="1">
                <a:latin typeface="Candara" panose="020E0502030303020204" pitchFamily="34" charset="0"/>
              </a:rPr>
              <a:t>few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respondents</a:t>
            </a:r>
            <a:r>
              <a:rPr lang="hu-HU" sz="2000" b="1" dirty="0">
                <a:latin typeface="Candara" panose="020E0502030303020204" pitchFamily="34" charset="0"/>
              </a:rPr>
              <a:t>, </a:t>
            </a:r>
            <a:r>
              <a:rPr lang="hu-HU" sz="2000" b="1" dirty="0" err="1">
                <a:latin typeface="Candara" panose="020E0502030303020204" pitchFamily="34" charset="0"/>
              </a:rPr>
              <a:t>decreasing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respondent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competency</a:t>
            </a:r>
            <a:r>
              <a:rPr lang="hu-HU" sz="2000" b="1" dirty="0">
                <a:latin typeface="Candara" panose="020E0502030303020204" pitchFamily="34" charset="0"/>
              </a:rPr>
              <a:t>, and </a:t>
            </a:r>
            <a:r>
              <a:rPr lang="hu-HU" sz="2000" b="1" dirty="0" err="1">
                <a:latin typeface="Candara" panose="020E0502030303020204" pitchFamily="34" charset="0"/>
              </a:rPr>
              <a:t>several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invitees</a:t>
            </a:r>
            <a:r>
              <a:rPr lang="hu-HU" sz="2000" b="1" dirty="0">
                <a:latin typeface="Candara" panose="020E0502030303020204" pitchFamily="34" charset="0"/>
              </a:rPr>
              <a:t>, </a:t>
            </a:r>
            <a:r>
              <a:rPr lang="hu-HU" sz="2000" b="1" dirty="0" err="1">
                <a:latin typeface="Candara" panose="020E0502030303020204" pitchFamily="34" charset="0"/>
              </a:rPr>
              <a:t>who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did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not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have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any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opinion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about</a:t>
            </a:r>
            <a:r>
              <a:rPr lang="hu-HU" sz="2000" b="1" dirty="0">
                <a:latin typeface="Candara" panose="020E0502030303020204" pitchFamily="34" charset="0"/>
              </a:rPr>
              <a:t> RFC </a:t>
            </a:r>
            <a:r>
              <a:rPr lang="hu-HU" sz="2000" b="1" dirty="0" err="1">
                <a:latin typeface="Candara" panose="020E0502030303020204" pitchFamily="34" charset="0"/>
              </a:rPr>
              <a:t>Amber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at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all</a:t>
            </a:r>
            <a:endParaRPr lang="hu-HU" sz="2000" b="1" dirty="0">
              <a:latin typeface="Candara" panose="020E0502030303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2000" b="1" dirty="0">
                <a:latin typeface="Candara" panose="020E0502030303020204" pitchFamily="34" charset="0"/>
              </a:rPr>
              <a:t>T</a:t>
            </a:r>
            <a:r>
              <a:rPr lang="en-US" sz="2000" b="1" dirty="0">
                <a:latin typeface="Candara" panose="020E0502030303020204" pitchFamily="34" charset="0"/>
              </a:rPr>
              <a:t>he </a:t>
            </a:r>
            <a:r>
              <a:rPr lang="hu-HU" sz="2000" b="1" dirty="0">
                <a:latin typeface="Candara" panose="020E0502030303020204" pitchFamily="34" charset="0"/>
              </a:rPr>
              <a:t>‚</a:t>
            </a:r>
            <a:r>
              <a:rPr lang="en-US" sz="2000" b="1" dirty="0">
                <a:latin typeface="Candara" panose="020E0502030303020204" pitchFamily="34" charset="0"/>
              </a:rPr>
              <a:t>novelty effect</a:t>
            </a:r>
            <a:r>
              <a:rPr lang="hu-HU" sz="2000" b="1" dirty="0">
                <a:latin typeface="Candara" panose="020E0502030303020204" pitchFamily="34" charset="0"/>
              </a:rPr>
              <a:t>’</a:t>
            </a:r>
            <a:r>
              <a:rPr lang="en-US" sz="2000" b="1" dirty="0">
                <a:latin typeface="Candara" panose="020E0502030303020204" pitchFamily="34" charset="0"/>
              </a:rPr>
              <a:t> disappeared, but it could not be completely replaced by the </a:t>
            </a:r>
            <a:r>
              <a:rPr lang="hu-HU" sz="2000" b="1" dirty="0">
                <a:latin typeface="Candara" panose="020E0502030303020204" pitchFamily="34" charset="0"/>
              </a:rPr>
              <a:t>‚</a:t>
            </a:r>
            <a:r>
              <a:rPr lang="en-US" sz="2000" b="1" dirty="0">
                <a:latin typeface="Candara" panose="020E0502030303020204" pitchFamily="34" charset="0"/>
              </a:rPr>
              <a:t>business interest effect</a:t>
            </a:r>
            <a:r>
              <a:rPr lang="hu-HU" sz="2000" b="1" dirty="0">
                <a:latin typeface="Candara" panose="020E0502030303020204" pitchFamily="34" charset="0"/>
              </a:rPr>
              <a:t>’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2000" b="1" dirty="0" err="1">
                <a:latin typeface="Candara" panose="020E0502030303020204" pitchFamily="34" charset="0"/>
              </a:rPr>
              <a:t>Focus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on</a:t>
            </a:r>
            <a:r>
              <a:rPr lang="hu-HU" sz="2000" b="1" dirty="0">
                <a:latin typeface="Candara" panose="020E0502030303020204" pitchFamily="34" charset="0"/>
              </a:rPr>
              <a:t>:</a:t>
            </a:r>
          </a:p>
          <a:p>
            <a:pPr marL="1190625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b="1" dirty="0" err="1">
                <a:latin typeface="Candara" panose="020E0502030303020204" pitchFamily="34" charset="0"/>
              </a:rPr>
              <a:t>Strengthening</a:t>
            </a:r>
            <a:r>
              <a:rPr lang="hu-HU" sz="2000" b="1" dirty="0">
                <a:latin typeface="Candara" panose="020E0502030303020204" pitchFamily="34" charset="0"/>
              </a:rPr>
              <a:t> business </a:t>
            </a:r>
            <a:r>
              <a:rPr lang="hu-HU" sz="2000" b="1" dirty="0" err="1">
                <a:latin typeface="Candara" panose="020E0502030303020204" pitchFamily="34" charset="0"/>
              </a:rPr>
              <a:t>visibility</a:t>
            </a:r>
            <a:r>
              <a:rPr lang="hu-HU" sz="2000" b="1" dirty="0">
                <a:latin typeface="Candara" panose="020E0502030303020204" pitchFamily="34" charset="0"/>
              </a:rPr>
              <a:t> of RFC </a:t>
            </a:r>
            <a:r>
              <a:rPr lang="hu-HU" sz="2000" b="1" dirty="0" err="1">
                <a:latin typeface="Candara" panose="020E0502030303020204" pitchFamily="34" charset="0"/>
              </a:rPr>
              <a:t>Amber</a:t>
            </a:r>
            <a:endParaRPr lang="hu-HU" sz="2000" b="1" dirty="0">
              <a:latin typeface="Candara" panose="020E0502030303020204" pitchFamily="34" charset="0"/>
            </a:endParaRPr>
          </a:p>
          <a:p>
            <a:pPr marL="1190625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b="1" dirty="0">
                <a:latin typeface="Candara" panose="020E0502030303020204" pitchFamily="34" charset="0"/>
              </a:rPr>
              <a:t>TCR, </a:t>
            </a:r>
            <a:r>
              <a:rPr lang="hu-HU" sz="2000" b="1" dirty="0" err="1">
                <a:latin typeface="Candara" panose="020E0502030303020204" pitchFamily="34" charset="0"/>
              </a:rPr>
              <a:t>Infrastructure</a:t>
            </a:r>
            <a:endParaRPr lang="hu-HU" sz="2000" b="1" dirty="0">
              <a:latin typeface="Candara" panose="020E0502030303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hu-HU" sz="2000" b="1" dirty="0">
              <a:latin typeface="Candara" panose="020E0502030303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n-US" sz="2000" b="1" dirty="0">
              <a:latin typeface="Candara" panose="020E0502030303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hu-HU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2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A39A7B9-50F4-4E0D-8355-CA1FFAEE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90" r="51121" b="15691"/>
          <a:stretch/>
        </p:blipFill>
        <p:spPr>
          <a:xfrm>
            <a:off x="0" y="914785"/>
            <a:ext cx="12192000" cy="4250485"/>
          </a:xfrm>
          <a:prstGeom prst="rect">
            <a:avLst/>
          </a:prstGeom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id="{0BC6A59C-E19B-40EC-917B-FCA1B1C36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36" y="175443"/>
            <a:ext cx="1276017" cy="628598"/>
          </a:xfrm>
          <a:prstGeom prst="rect">
            <a:avLst/>
          </a:prstGeom>
        </p:spPr>
      </p:pic>
      <p:sp>
        <p:nvSpPr>
          <p:cNvPr id="6" name="pole tekstowe 4">
            <a:extLst>
              <a:ext uri="{FF2B5EF4-FFF2-40B4-BE49-F238E27FC236}">
                <a16:creationId xmlns:a16="http://schemas.microsoft.com/office/drawing/2014/main" id="{7576D00B-A43E-4C26-AD50-48D6CF391823}"/>
              </a:ext>
            </a:extLst>
          </p:cNvPr>
          <p:cNvSpPr txBox="1"/>
          <p:nvPr/>
        </p:nvSpPr>
        <p:spPr>
          <a:xfrm>
            <a:off x="-13338" y="3092124"/>
            <a:ext cx="12192000" cy="1692771"/>
          </a:xfrm>
          <a:prstGeom prst="rect">
            <a:avLst/>
          </a:prstGeom>
          <a:solidFill>
            <a:srgbClr val="B2B2B2">
              <a:alpha val="32941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altLang="de-DE" sz="4400" b="1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Thank you for your attention!</a:t>
            </a:r>
          </a:p>
          <a:p>
            <a:pPr algn="ctr">
              <a:defRPr/>
            </a:pPr>
            <a:endParaRPr lang="en-GB" sz="2800" b="1" kern="0" dirty="0">
              <a:solidFill>
                <a:schemeClr val="bg1">
                  <a:lumMod val="85000"/>
                </a:schemeClr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800" b="1" kern="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Any remarks, feedbacks, suggestions are very welcomed</a:t>
            </a:r>
            <a:endParaRPr lang="en-GB" sz="2800" b="1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C4BC542-54C5-49A6-A0E8-45F7DD880A1E}"/>
              </a:ext>
            </a:extLst>
          </p:cNvPr>
          <p:cNvSpPr txBox="1"/>
          <p:nvPr/>
        </p:nvSpPr>
        <p:spPr>
          <a:xfrm>
            <a:off x="1389889" y="5276014"/>
            <a:ext cx="927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ndara" panose="020E0502030303020204" pitchFamily="34" charset="0"/>
              </a:rPr>
              <a:t>Erika </a:t>
            </a:r>
            <a:r>
              <a:rPr lang="en-GB" sz="1600" dirty="0" err="1">
                <a:latin typeface="Candara" panose="020E0502030303020204" pitchFamily="34" charset="0"/>
              </a:rPr>
              <a:t>Vinczellér</a:t>
            </a:r>
            <a:r>
              <a:rPr lang="hu-HU" sz="1600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GB" sz="1600" dirty="0">
                <a:latin typeface="Candara" panose="020E0502030303020204" pitchFamily="34" charset="0"/>
              </a:rPr>
              <a:t>Phone: +36-</a:t>
            </a:r>
            <a:r>
              <a:rPr lang="hu-HU" sz="1600" dirty="0">
                <a:latin typeface="Candara" panose="020E0502030303020204" pitchFamily="34" charset="0"/>
              </a:rPr>
              <a:t>30</a:t>
            </a:r>
            <a:r>
              <a:rPr lang="en-GB" sz="1600" dirty="0">
                <a:latin typeface="Candara" panose="020E0502030303020204" pitchFamily="34" charset="0"/>
              </a:rPr>
              <a:t>-</a:t>
            </a:r>
            <a:r>
              <a:rPr lang="hu-HU" sz="1600" dirty="0">
                <a:latin typeface="Candara" panose="020E0502030303020204" pitchFamily="34" charset="0"/>
              </a:rPr>
              <a:t>758</a:t>
            </a:r>
            <a:r>
              <a:rPr lang="en-GB" sz="1600" dirty="0">
                <a:latin typeface="Candara" panose="020E0502030303020204" pitchFamily="34" charset="0"/>
              </a:rPr>
              <a:t>-</a:t>
            </a:r>
            <a:r>
              <a:rPr lang="hu-HU" sz="1600" dirty="0">
                <a:latin typeface="Candara" panose="020E0502030303020204" pitchFamily="34" charset="0"/>
              </a:rPr>
              <a:t>7290</a:t>
            </a:r>
            <a:endParaRPr lang="en-GB" sz="1600" dirty="0">
              <a:latin typeface="Candara" panose="020E0502030303020204" pitchFamily="34" charset="0"/>
            </a:endParaRPr>
          </a:p>
          <a:p>
            <a:pPr algn="ctr"/>
            <a:r>
              <a:rPr lang="en-GB" sz="1600" dirty="0">
                <a:latin typeface="Candara" panose="020E0502030303020204" pitchFamily="34" charset="0"/>
              </a:rPr>
              <a:t>E-mail: vinczellere@vpe.hu</a:t>
            </a:r>
            <a:endParaRPr lang="hu-HU" sz="1600" dirty="0">
              <a:latin typeface="Candara" panose="020E0502030303020204" pitchFamily="34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157106F2-7412-4E72-9614-9E8EED87286F}"/>
              </a:ext>
            </a:extLst>
          </p:cNvPr>
          <p:cNvGrpSpPr>
            <a:grpSpLocks/>
          </p:cNvGrpSpPr>
          <p:nvPr/>
        </p:nvGrpSpPr>
        <p:grpSpPr bwMode="auto">
          <a:xfrm>
            <a:off x="9349144" y="6463861"/>
            <a:ext cx="2734598" cy="252923"/>
            <a:chOff x="539552" y="5157192"/>
            <a:chExt cx="2703615" cy="270948"/>
          </a:xfrm>
        </p:grpSpPr>
        <p:pic>
          <p:nvPicPr>
            <p:cNvPr id="17" name="Picture 5" descr="Flag of Hungary">
              <a:extLst>
                <a:ext uri="{FF2B5EF4-FFF2-40B4-BE49-F238E27FC236}">
                  <a16:creationId xmlns:a16="http://schemas.microsoft.com/office/drawing/2014/main" id="{CD6C31AC-E1FA-41DA-BB3A-627DE5397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436" y="5157192"/>
              <a:ext cx="398482" cy="2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Flag of Poland">
              <a:extLst>
                <a:ext uri="{FF2B5EF4-FFF2-40B4-BE49-F238E27FC236}">
                  <a16:creationId xmlns:a16="http://schemas.microsoft.com/office/drawing/2014/main" id="{E00C4511-5631-4362-B7AD-6327F6E74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159927"/>
              <a:ext cx="423980" cy="262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Flag of Slovakia">
              <a:extLst>
                <a:ext uri="{FF2B5EF4-FFF2-40B4-BE49-F238E27FC236}">
                  <a16:creationId xmlns:a16="http://schemas.microsoft.com/office/drawing/2014/main" id="{FC090337-8E4E-4552-A054-81071104B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172" y="5157192"/>
              <a:ext cx="406422" cy="27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Flag of Slovenia">
              <a:extLst>
                <a:ext uri="{FF2B5EF4-FFF2-40B4-BE49-F238E27FC236}">
                  <a16:creationId xmlns:a16="http://schemas.microsoft.com/office/drawing/2014/main" id="{26CF4C7D-BEFF-479A-A5DD-598A05749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672" y="5159928"/>
              <a:ext cx="525838" cy="262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Flag of the European Union">
              <a:extLst>
                <a:ext uri="{FF2B5EF4-FFF2-40B4-BE49-F238E27FC236}">
                  <a16:creationId xmlns:a16="http://schemas.microsoft.com/office/drawing/2014/main" id="{91D303E1-4F8A-4EC7-83B3-DE56ED79C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157192"/>
              <a:ext cx="399359" cy="2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Kép 21">
            <a:extLst>
              <a:ext uri="{FF2B5EF4-FFF2-40B4-BE49-F238E27FC236}">
                <a16:creationId xmlns:a16="http://schemas.microsoft.com/office/drawing/2014/main" id="{5B266A80-DCAF-411C-997D-6723FCDA8E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09" y="6369707"/>
            <a:ext cx="4381507" cy="3943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005" y="6139828"/>
            <a:ext cx="2972636" cy="6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39218"/>
            <a:ext cx="12192000" cy="473075"/>
          </a:xfrm>
        </p:spPr>
        <p:txBody>
          <a:bodyPr>
            <a:noAutofit/>
          </a:bodyPr>
          <a:lstStyle/>
          <a:p>
            <a:pPr algn="ctr"/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‚Open-ended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answers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’</a:t>
            </a:r>
            <a:b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hu-HU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(</a:t>
            </a:r>
            <a:r>
              <a:rPr lang="hu-HU" sz="16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own</a:t>
            </a:r>
            <a:r>
              <a:rPr lang="hu-HU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16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wording</a:t>
            </a:r>
            <a:r>
              <a:rPr lang="hu-HU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1600" b="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»</a:t>
            </a:r>
            <a:r>
              <a:rPr lang="hu-HU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16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strong</a:t>
            </a:r>
            <a:r>
              <a:rPr lang="hu-HU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16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message</a:t>
            </a:r>
            <a:r>
              <a:rPr lang="hu-HU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en-GB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6907" y="935317"/>
            <a:ext cx="576889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Overall	</a:t>
            </a:r>
          </a:p>
          <a:p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All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OK.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construction work obstacles, passenger traffic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prioritising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, lack of track for needed break of loco drivers after 5 hours of running, lack of track for parking loco on border station	</a:t>
            </a:r>
          </a:p>
          <a:p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flexibility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Its practical usefulness is limited. Problems: lack of capacity, gross tonnage, train length, electrification, 2 locomotives for traction because of slope. But they are rather satisfied because of the management's good attitude and efforts.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TCR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low level of coordination between IMs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no alternative route available, traveling time thru double or more extended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Sufficient to meet the carrier's needs.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Predictability n+2 years in advance with providing sources. Corridor management should also have influence on the planned possessions, including feeder/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ouflow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sections. Compensation in development planning should be part of the investment budget plan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Information should be available on operational level. There should be closer contact between the corridor and the OP.	</a:t>
            </a:r>
          </a:p>
          <a:p>
            <a:r>
              <a:rPr lang="hu-HU" sz="1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TCR-Documentation</a:t>
            </a:r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Improving documentation, also because of website publication	</a:t>
            </a:r>
          </a:p>
          <a:p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Documentation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is OK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regulation is OK, practice should be better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The scope and usefulness of the document are satisfactory. Yes.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No </a:t>
            </a:r>
            <a:r>
              <a:rPr lang="hu-HU" sz="1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corridor</a:t>
            </a:r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capacity-Why</a:t>
            </a:r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No annual orders, no regular, but quite a lot of ad-hoc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No traffic due to SK-PL parameters. HU-SL weekly planning traffic.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PAP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Commercial offer is OK on our needs.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no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regulary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used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ok	</a:t>
            </a:r>
          </a:p>
          <a:p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Better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parameters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Sloven-Hungarian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BILK-Kopper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sections</a:t>
            </a:r>
            <a:endParaRPr lang="hu-HU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Worse parameters in Polish direction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Electrification problem: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Nagykanizsa-Gyékényes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OK, but after that diesel. Plus the slope.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7" name="Téglalap 6"/>
          <p:cNvSpPr/>
          <p:nvPr/>
        </p:nvSpPr>
        <p:spPr>
          <a:xfrm>
            <a:off x="6348761" y="1193016"/>
            <a:ext cx="56648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C-OSS	</a:t>
            </a:r>
          </a:p>
          <a:p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Cooperative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approachable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professional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ok	</a:t>
            </a:r>
          </a:p>
          <a:p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rarely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contacting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Measures taken for improving performance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Traffic is smaller, but the intentions and attitude are good. SI-HU: only because of the usage of the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Hodos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border crossing they must have concluded a network access contract with the Slovenian IM, due to the request of the authorities, this has to be dealt with!	</a:t>
            </a:r>
          </a:p>
          <a:p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High-level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cooperation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activity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Croatian and Hungarian rebuilding: lack of coordination. Good intentions and efforts are visible and good, but there are deficiencies in parameters of network.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taking to much time from idea to getting data and to have some at least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summarised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info and lack of implementation of already well known needed measures - not only administrative but also in building new track capacity. Renovating existing stations with removing main tracks and no substitution - "trains should not stop - they should just go thru" is ridicules and not serious. Removing freight train traffic from city center stations without proper alternative leads to decrease the capacities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hu-HU" sz="1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Information</a:t>
            </a:r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All in one place - the Corridor website.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RFC is not enough independent ant not respected in decisions about planned TCR	</a:t>
            </a:r>
          </a:p>
          <a:p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too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general</a:t>
            </a:r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Efforts, improvements, directions are good. Visible progress. CIP also good. As a toolkit they are in the daily routine because data quality is good. TCR has no practical use because of the quality of the data behind it.	</a:t>
            </a:r>
          </a:p>
          <a:p>
            <a:r>
              <a:rPr lang="hu-HU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hu-HU" sz="1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hu-HU" sz="1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Infra: RFC has to have enough resources to accomplish its role and to be respected at IM's more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international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harmonisation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 of the restrictions	</a:t>
            </a:r>
          </a:p>
          <a:p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Need to increase the speed and efficiency of decisions. Monitoring type newsletter, informing clients of actions.</a:t>
            </a:r>
            <a:endParaRPr lang="hu-HU" sz="1000" i="1" dirty="0"/>
          </a:p>
        </p:txBody>
      </p:sp>
    </p:spTree>
    <p:extLst>
      <p:ext uri="{BB962C8B-B14F-4D97-AF65-F5344CB8AC3E}">
        <p14:creationId xmlns:p14="http://schemas.microsoft.com/office/powerpoint/2010/main" val="407689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473075"/>
          </a:xfrm>
        </p:spPr>
        <p:txBody>
          <a:bodyPr>
            <a:noAutofit/>
          </a:bodyPr>
          <a:lstStyle/>
          <a:p>
            <a:pPr algn="ctr"/>
            <a:br>
              <a:rPr lang="en-GB" sz="240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GB" altLang="de-DE" sz="240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Background information</a:t>
            </a:r>
            <a:br>
              <a:rPr lang="en-GB" sz="240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en-GB" sz="240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65783"/>
            <a:ext cx="10515600" cy="451656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Regulation (EU) No 913/2010 requires Rail Freight Corridors’ (RFC) Management Board to gauge the satisfaction level of their users yearly and to publish the results of the survey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200" dirty="0">
              <a:latin typeface="Candara" panose="020E0502030303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RNE created a common platform of User Satisfaction Survey (USS) for all RFCs willing to participate, which has been launched in 2014, and </a:t>
            </a:r>
            <a:r>
              <a:rPr lang="en-GB" sz="2000" b="1" dirty="0">
                <a:latin typeface="Candara" panose="020E0502030303020204" pitchFamily="34" charset="0"/>
              </a:rPr>
              <a:t>redesigned more times based on the recent research experience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200" dirty="0">
              <a:latin typeface="Candara" panose="020E0502030303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200" dirty="0">
              <a:latin typeface="Candara" panose="020E0502030303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200" dirty="0">
              <a:latin typeface="Candara" panose="020E0502030303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200" dirty="0">
              <a:latin typeface="Candara" panose="020E0502030303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In </a:t>
            </a:r>
            <a:r>
              <a:rPr lang="en-GB" sz="2000" b="1" dirty="0">
                <a:latin typeface="Candara" panose="020E0502030303020204" pitchFamily="34" charset="0"/>
              </a:rPr>
              <a:t>2023</a:t>
            </a:r>
            <a:r>
              <a:rPr lang="en-GB" sz="2000" dirty="0">
                <a:latin typeface="Candara" panose="020E0502030303020204" pitchFamily="34" charset="0"/>
              </a:rPr>
              <a:t> hybrid version (online survey or personal interviews) was kept, and </a:t>
            </a:r>
            <a:r>
              <a:rPr lang="en-GB" sz="2000" b="1" dirty="0">
                <a:latin typeface="Candara" panose="020E0502030303020204" pitchFamily="34" charset="0"/>
              </a:rPr>
              <a:t>more focused questions as well as 4-point scales were applied</a:t>
            </a:r>
            <a:r>
              <a:rPr lang="en-GB" sz="2000" dirty="0">
                <a:latin typeface="Candara" panose="020E0502030303020204" pitchFamily="34" charset="0"/>
              </a:rPr>
              <a:t> (except overall satisfaction)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000" dirty="0">
              <a:latin typeface="Candara" panose="020E0502030303020204" pitchFamily="34" charset="0"/>
            </a:endParaRP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000" b="1" dirty="0">
              <a:latin typeface="Candara" panose="020E0502030303020204" pitchFamily="34" charset="0"/>
            </a:endParaRP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ndara" panose="020E0502030303020204" pitchFamily="34" charset="0"/>
              </a:rPr>
              <a:t>Fieldwork: 24th August – 12th October, 2023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2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171184" y="75156"/>
            <a:ext cx="1014608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97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473075"/>
          </a:xfrm>
        </p:spPr>
        <p:txBody>
          <a:bodyPr>
            <a:noAutofit/>
          </a:bodyPr>
          <a:lstStyle/>
          <a:p>
            <a:pPr algn="ctr"/>
            <a:br>
              <a:rPr lang="pl-PL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pl-PL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hu-HU" sz="2400" dirty="0" err="1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Members</a:t>
            </a:r>
            <a:b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pl-PL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D9E55AE-958F-4074-AE9D-3C70DCF1D870}"/>
              </a:ext>
            </a:extLst>
          </p:cNvPr>
          <p:cNvSpPr txBox="1"/>
          <p:nvPr/>
        </p:nvSpPr>
        <p:spPr>
          <a:xfrm>
            <a:off x="3943006" y="1860485"/>
            <a:ext cx="4305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ndara" panose="020E0502030303020204" pitchFamily="34" charset="0"/>
              </a:rPr>
              <a:t>All RFCs </a:t>
            </a:r>
            <a:r>
              <a:rPr lang="hu-HU" sz="2000" b="1" dirty="0" err="1">
                <a:latin typeface="Candara" panose="020E0502030303020204" pitchFamily="34" charset="0"/>
              </a:rPr>
              <a:t>participated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hu-HU" sz="2000" b="1" dirty="0" err="1">
                <a:latin typeface="Candara" panose="020E0502030303020204" pitchFamily="34" charset="0"/>
              </a:rPr>
              <a:t>in</a:t>
            </a:r>
            <a:r>
              <a:rPr lang="hu-HU" sz="2000" b="1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latin typeface="Candara" panose="020E0502030303020204" pitchFamily="34" charset="0"/>
              </a:rPr>
              <a:t>the research:</a:t>
            </a:r>
          </a:p>
        </p:txBody>
      </p:sp>
      <p:sp>
        <p:nvSpPr>
          <p:cNvPr id="7" name="Téglalap 6"/>
          <p:cNvSpPr/>
          <p:nvPr/>
        </p:nvSpPr>
        <p:spPr>
          <a:xfrm>
            <a:off x="1171184" y="75156"/>
            <a:ext cx="1014608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56572" y="2960489"/>
            <a:ext cx="12078856" cy="513045"/>
            <a:chOff x="56572" y="2960489"/>
            <a:chExt cx="12078856" cy="513045"/>
          </a:xfrm>
        </p:grpSpPr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99186BE4-6E4E-4C7F-ACD9-610D6FDF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2" y="2960489"/>
              <a:ext cx="12078856" cy="513045"/>
            </a:xfrm>
            <a:prstGeom prst="rect">
              <a:avLst/>
            </a:prstGeom>
          </p:spPr>
        </p:pic>
        <p:sp>
          <p:nvSpPr>
            <p:cNvPr id="4" name="Téglalap 3"/>
            <p:cNvSpPr/>
            <p:nvPr/>
          </p:nvSpPr>
          <p:spPr>
            <a:xfrm>
              <a:off x="8803341" y="3048000"/>
              <a:ext cx="887506" cy="358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B105DF8-6CAA-4360-8841-7C2F780C4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3341" y="3073148"/>
              <a:ext cx="943974" cy="28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20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473075"/>
          </a:xfrm>
        </p:spPr>
        <p:txBody>
          <a:bodyPr>
            <a:noAutofit/>
          </a:bodyPr>
          <a:lstStyle/>
          <a:p>
            <a:pPr algn="ctr"/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en-GB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9AED8AD0-6431-4F5F-B9A8-1D33E201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743"/>
            <a:ext cx="10515600" cy="12377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800" b="1" dirty="0">
                <a:solidFill>
                  <a:srgbClr val="EF7D00"/>
                </a:solidFill>
                <a:latin typeface="Candara" panose="020E0502030303020204" pitchFamily="34" charset="0"/>
              </a:rPr>
              <a:t>Main </a:t>
            </a:r>
            <a:r>
              <a:rPr lang="hu-HU" sz="4800" b="1" dirty="0" err="1">
                <a:solidFill>
                  <a:srgbClr val="EF7D00"/>
                </a:solidFill>
                <a:latin typeface="Candara" panose="020E0502030303020204" pitchFamily="34" charset="0"/>
              </a:rPr>
              <a:t>results</a:t>
            </a:r>
            <a:r>
              <a:rPr lang="hu-HU" sz="4800" b="1" dirty="0">
                <a:solidFill>
                  <a:srgbClr val="EF7D00"/>
                </a:solidFill>
                <a:latin typeface="Candara" panose="020E0502030303020204" pitchFamily="34" charset="0"/>
              </a:rPr>
              <a:t> of </a:t>
            </a:r>
            <a:r>
              <a:rPr lang="hu-HU" altLang="de-DE" sz="4800" b="1" dirty="0">
                <a:ln w="19050">
                  <a:noFill/>
                </a:ln>
                <a:solidFill>
                  <a:srgbClr val="EF7D00"/>
                </a:solidFill>
                <a:latin typeface="Candara" panose="020E0502030303020204" pitchFamily="34" charset="0"/>
              </a:rPr>
              <a:t>RFC </a:t>
            </a:r>
            <a:r>
              <a:rPr lang="hu-HU" altLang="de-DE" sz="4800" b="1" dirty="0" err="1">
                <a:ln w="19050">
                  <a:noFill/>
                </a:ln>
                <a:solidFill>
                  <a:srgbClr val="EF7D00"/>
                </a:solidFill>
                <a:latin typeface="Candara" panose="020E0502030303020204" pitchFamily="34" charset="0"/>
              </a:rPr>
              <a:t>Amber</a:t>
            </a:r>
            <a:r>
              <a:rPr lang="hu-HU" altLang="de-DE" sz="4800" b="1" dirty="0">
                <a:ln w="19050">
                  <a:noFill/>
                </a:ln>
                <a:solidFill>
                  <a:srgbClr val="EF7D00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hu-HU" altLang="de-DE" sz="8000" b="1" dirty="0">
                <a:ln w="19050">
                  <a:noFill/>
                </a:ln>
                <a:solidFill>
                  <a:srgbClr val="EF7D00"/>
                </a:solidFill>
                <a:latin typeface="Candara" panose="020E0502030303020204" pitchFamily="34" charset="0"/>
              </a:rPr>
              <a:t>2023</a:t>
            </a:r>
            <a:endParaRPr lang="hu-HU" sz="8000" b="1" dirty="0">
              <a:solidFill>
                <a:srgbClr val="EF7D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71184" y="75156"/>
            <a:ext cx="1014608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92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473075"/>
          </a:xfrm>
        </p:spPr>
        <p:txBody>
          <a:bodyPr>
            <a:noAutofit/>
          </a:bodyPr>
          <a:lstStyle/>
          <a:p>
            <a:pPr algn="ctr"/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The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sample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and a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possible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way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of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analysis</a:t>
            </a: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en-GB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CCBAA11F-0D06-40CC-B681-D848AAE61817}"/>
              </a:ext>
            </a:extLst>
          </p:cNvPr>
          <p:cNvSpPr txBox="1">
            <a:spLocks/>
          </p:cNvSpPr>
          <p:nvPr/>
        </p:nvSpPr>
        <p:spPr>
          <a:xfrm>
            <a:off x="5374888" y="1931082"/>
            <a:ext cx="6497443" cy="39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B95F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95F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B95F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B95F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B95F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200" dirty="0">
                <a:latin typeface="Candara" panose="020E0502030303020204" pitchFamily="34" charset="0"/>
              </a:rPr>
              <a:t>RFC Amber had </a:t>
            </a:r>
            <a:r>
              <a:rPr lang="hu-HU" sz="2200" b="1" dirty="0">
                <a:latin typeface="Candara" panose="020E0502030303020204" pitchFamily="34" charset="0"/>
              </a:rPr>
              <a:t>5</a:t>
            </a:r>
            <a:r>
              <a:rPr lang="en-GB" sz="2200" b="1" dirty="0">
                <a:latin typeface="Candara" panose="020E0502030303020204" pitchFamily="34" charset="0"/>
              </a:rPr>
              <a:t> </a:t>
            </a:r>
            <a:r>
              <a:rPr lang="hu-HU" sz="2200" b="1" dirty="0" err="1">
                <a:latin typeface="Candara" panose="020E0502030303020204" pitchFamily="34" charset="0"/>
              </a:rPr>
              <a:t>interviews</a:t>
            </a:r>
            <a:r>
              <a:rPr lang="en-GB" sz="2200" dirty="0">
                <a:latin typeface="Candara" panose="020E0502030303020204" pitchFamily="34" charset="0"/>
              </a:rPr>
              <a:t>, all of them </a:t>
            </a:r>
            <a:r>
              <a:rPr lang="hu-HU" sz="2200" dirty="0" err="1">
                <a:latin typeface="Candara" panose="020E0502030303020204" pitchFamily="34" charset="0"/>
              </a:rPr>
              <a:t>we</a:t>
            </a:r>
            <a:r>
              <a:rPr lang="en-GB" sz="2200" dirty="0">
                <a:latin typeface="Candara" panose="020E0502030303020204" pitchFamily="34" charset="0"/>
              </a:rPr>
              <a:t>re R</a:t>
            </a:r>
            <a:r>
              <a:rPr lang="hu-HU" sz="2200" dirty="0" err="1">
                <a:latin typeface="Candara" panose="020E0502030303020204" pitchFamily="34" charset="0"/>
              </a:rPr>
              <a:t>Us</a:t>
            </a:r>
            <a:endParaRPr lang="hu-HU" sz="2200" dirty="0">
              <a:latin typeface="Candara" panose="020E0502030303020204" pitchFamily="34" charset="0"/>
            </a:endParaRPr>
          </a:p>
          <a:p>
            <a:pPr marL="17780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200" dirty="0">
                <a:latin typeface="Candara" panose="020E0502030303020204" pitchFamily="34" charset="0"/>
              </a:rPr>
              <a:t>(</a:t>
            </a:r>
            <a:r>
              <a:rPr lang="hu-HU" sz="2200" dirty="0">
                <a:latin typeface="Candara" panose="020E0502030303020204" pitchFamily="34" charset="0"/>
                <a:sym typeface="Symbol" panose="05050102010706020507" pitchFamily="18" charset="2"/>
              </a:rPr>
              <a:t>3 </a:t>
            </a:r>
            <a:r>
              <a:rPr lang="hu-HU" sz="2200" dirty="0" err="1">
                <a:latin typeface="Candara" panose="020E0502030303020204" pitchFamily="34" charset="0"/>
                <a:sym typeface="Symbol" panose="05050102010706020507" pitchFamily="18" charset="2"/>
              </a:rPr>
              <a:t>personal</a:t>
            </a:r>
            <a:r>
              <a:rPr lang="hu-HU" sz="2200" dirty="0">
                <a:latin typeface="Candara" panose="020E0502030303020204" pitchFamily="34" charset="0"/>
                <a:sym typeface="Symbol" panose="05050102010706020507" pitchFamily="18" charset="2"/>
              </a:rPr>
              <a:t> and 2 online)</a:t>
            </a:r>
            <a:endParaRPr lang="hu-HU" sz="2200" dirty="0">
              <a:latin typeface="Candara" panose="020E0502030303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hu-HU" sz="2200" dirty="0">
              <a:latin typeface="Candara" panose="020E0502030303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2200" dirty="0">
                <a:latin typeface="Candara" panose="020E0502030303020204" pitchFamily="34" charset="0"/>
              </a:rPr>
              <a:t>I</a:t>
            </a:r>
            <a:r>
              <a:rPr lang="en-GB" sz="2200" dirty="0">
                <a:latin typeface="Candara" panose="020E0502030303020204" pitchFamily="34" charset="0"/>
              </a:rPr>
              <a:t>t is a </a:t>
            </a:r>
            <a:r>
              <a:rPr lang="en-GB" sz="2200" b="1" dirty="0">
                <a:latin typeface="Candara" panose="020E0502030303020204" pitchFamily="34" charset="0"/>
              </a:rPr>
              <a:t>very small sample size for a quantitative analysis</a:t>
            </a:r>
            <a:r>
              <a:rPr lang="en-GB" sz="2200" dirty="0">
                <a:latin typeface="Candara" panose="020E0502030303020204" pitchFamily="34" charset="0"/>
              </a:rPr>
              <a:t>, therefore we should analyse it as a qualitative sample focusing on the pattern and congestion of the answers and the main messages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13E2657-DA9E-4514-BC86-D074A9202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503533"/>
              </p:ext>
            </p:extLst>
          </p:nvPr>
        </p:nvGraphicFramePr>
        <p:xfrm>
          <a:off x="222079" y="1489542"/>
          <a:ext cx="4290448" cy="437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/>
          <p:cNvSpPr/>
          <p:nvPr/>
        </p:nvSpPr>
        <p:spPr>
          <a:xfrm>
            <a:off x="292273" y="5905402"/>
            <a:ext cx="11131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>
                <a:latin typeface="Candara" panose="020E0502030303020204" pitchFamily="34" charset="0"/>
              </a:rPr>
              <a:t>(</a:t>
            </a:r>
            <a:r>
              <a:rPr lang="en-GB" sz="1200" i="1" dirty="0">
                <a:latin typeface="Candara" panose="020E0502030303020204" pitchFamily="34" charset="0"/>
              </a:rPr>
              <a:t>The chart</a:t>
            </a:r>
            <a:r>
              <a:rPr lang="hu-HU" sz="1200" i="1" dirty="0">
                <a:latin typeface="Candara" panose="020E0502030303020204" pitchFamily="34" charset="0"/>
              </a:rPr>
              <a:t>s</a:t>
            </a:r>
            <a:r>
              <a:rPr lang="en-GB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will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en-GB" sz="1200" i="1" dirty="0">
                <a:latin typeface="Candara" panose="020E0502030303020204" pitchFamily="34" charset="0"/>
              </a:rPr>
              <a:t>show the number of respondents</a:t>
            </a:r>
            <a:r>
              <a:rPr lang="hu-HU" sz="1200" i="1" dirty="0">
                <a:latin typeface="Candara" panose="020E0502030303020204" pitchFamily="34" charset="0"/>
              </a:rPr>
              <a:t>, </a:t>
            </a:r>
            <a:r>
              <a:rPr lang="hu-HU" sz="1200" i="1" dirty="0" err="1">
                <a:latin typeface="Candara" panose="020E0502030303020204" pitchFamily="34" charset="0"/>
              </a:rPr>
              <a:t>usage</a:t>
            </a:r>
            <a:r>
              <a:rPr lang="hu-HU" sz="1200" i="1" dirty="0">
                <a:latin typeface="Candara" panose="020E0502030303020204" pitchFamily="34" charset="0"/>
              </a:rPr>
              <a:t> of </a:t>
            </a:r>
            <a:r>
              <a:rPr lang="hu-HU" sz="1200" i="1" dirty="0" err="1">
                <a:latin typeface="Candara" panose="020E0502030303020204" pitchFamily="34" charset="0"/>
              </a:rPr>
              <a:t>percentage</a:t>
            </a:r>
            <a:r>
              <a:rPr lang="hu-HU" sz="1200" i="1" dirty="0">
                <a:latin typeface="Candara" panose="020E0502030303020204" pitchFamily="34" charset="0"/>
              </a:rPr>
              <a:t>/</a:t>
            </a:r>
            <a:r>
              <a:rPr lang="hu-HU" sz="1200" i="1" dirty="0" err="1">
                <a:latin typeface="Candara" panose="020E0502030303020204" pitchFamily="34" charset="0"/>
              </a:rPr>
              <a:t>average</a:t>
            </a:r>
            <a:r>
              <a:rPr lang="hu-HU" sz="1200" i="1" dirty="0">
                <a:latin typeface="Candara" panose="020E0502030303020204" pitchFamily="34" charset="0"/>
              </a:rPr>
              <a:t> is </a:t>
            </a:r>
            <a:r>
              <a:rPr lang="hu-HU" sz="1200" i="1" dirty="0" err="1">
                <a:latin typeface="Candara" panose="020E0502030303020204" pitchFamily="34" charset="0"/>
              </a:rPr>
              <a:t>not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recommended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at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this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sample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size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level</a:t>
            </a:r>
            <a:r>
              <a:rPr lang="hu-HU" sz="1200" i="1" dirty="0">
                <a:latin typeface="Candara" panose="020E0502030303020204" pitchFamily="34" charset="0"/>
              </a:rPr>
              <a:t>, maximum </a:t>
            </a:r>
            <a:r>
              <a:rPr lang="hu-HU" sz="1200" i="1" dirty="0" err="1">
                <a:latin typeface="Candara" panose="020E0502030303020204" pitchFamily="34" charset="0"/>
              </a:rPr>
              <a:t>with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indicative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value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only</a:t>
            </a:r>
            <a:r>
              <a:rPr lang="hu-HU" sz="1200" i="1" dirty="0">
                <a:latin typeface="Candara" panose="020E0502030303020204" pitchFamily="34" charset="0"/>
              </a:rPr>
              <a:t> )</a:t>
            </a:r>
            <a:endParaRPr lang="hu-HU" sz="1200" i="1" dirty="0"/>
          </a:p>
        </p:txBody>
      </p:sp>
    </p:spTree>
    <p:extLst>
      <p:ext uri="{BB962C8B-B14F-4D97-AF65-F5344CB8AC3E}">
        <p14:creationId xmlns:p14="http://schemas.microsoft.com/office/powerpoint/2010/main" val="94412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01952" y="127235"/>
            <a:ext cx="6467708" cy="793115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To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what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extent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are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you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satisfied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with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…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285271"/>
              </p:ext>
            </p:extLst>
          </p:nvPr>
        </p:nvGraphicFramePr>
        <p:xfrm>
          <a:off x="342900" y="1121161"/>
          <a:ext cx="11631884" cy="561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/>
          <p:cNvSpPr/>
          <p:nvPr/>
        </p:nvSpPr>
        <p:spPr>
          <a:xfrm>
            <a:off x="5113399" y="651424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latin typeface="Candara" panose="020E0502030303020204" pitchFamily="34" charset="0"/>
              </a:rPr>
              <a:t>4-point scale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222207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01952" y="79610"/>
            <a:ext cx="6772508" cy="793115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To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what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extent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are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you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satisfied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with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following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items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 RFC </a:t>
            </a:r>
            <a:r>
              <a:rPr lang="hu-HU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Amber</a:t>
            </a:r>
            <a:r>
              <a:rPr lang="hu-HU" sz="2400" dirty="0">
                <a:solidFill>
                  <a:schemeClr val="tx1"/>
                </a:solidFill>
                <a:latin typeface="Candara" panose="020E0502030303020204" pitchFamily="34" charset="0"/>
              </a:rPr>
              <a:t>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6489670"/>
              </p:ext>
            </p:extLst>
          </p:nvPr>
        </p:nvGraphicFramePr>
        <p:xfrm>
          <a:off x="428625" y="1140212"/>
          <a:ext cx="11555684" cy="527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9482613" y="4075785"/>
            <a:ext cx="124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/>
              <a:t>Do</a:t>
            </a:r>
            <a:r>
              <a:rPr lang="hu-HU" sz="1400" dirty="0"/>
              <a:t> </a:t>
            </a:r>
            <a:r>
              <a:rPr lang="hu-HU" sz="1400" dirty="0" err="1"/>
              <a:t>not</a:t>
            </a:r>
            <a:r>
              <a:rPr lang="hu-HU" sz="1400" dirty="0"/>
              <a:t> </a:t>
            </a:r>
            <a:r>
              <a:rPr lang="hu-HU" sz="1400" dirty="0" err="1"/>
              <a:t>know</a:t>
            </a:r>
            <a:r>
              <a:rPr lang="hu-HU" sz="1400" dirty="0"/>
              <a:t>/</a:t>
            </a:r>
            <a:br>
              <a:rPr lang="hu-HU" sz="1400" dirty="0"/>
            </a:br>
            <a:r>
              <a:rPr lang="hu-HU" sz="1400" dirty="0"/>
              <a:t>no </a:t>
            </a:r>
            <a:r>
              <a:rPr lang="hu-HU" sz="1400" dirty="0" err="1"/>
              <a:t>feedback</a:t>
            </a:r>
            <a:endParaRPr lang="hu-HU" sz="1400" dirty="0"/>
          </a:p>
        </p:txBody>
      </p:sp>
      <p:sp>
        <p:nvSpPr>
          <p:cNvPr id="6" name="Téglalap 5"/>
          <p:cNvSpPr/>
          <p:nvPr/>
        </p:nvSpPr>
        <p:spPr>
          <a:xfrm>
            <a:off x="5294374" y="794299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latin typeface="Candara" panose="020E0502030303020204" pitchFamily="34" charset="0"/>
              </a:rPr>
              <a:t>4-point scale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428274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9CF7C4-FB3F-47D2-B04E-8B86DE55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85" y="1289359"/>
            <a:ext cx="5097966" cy="717403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Do you feel any improvements in coordination and communication of planned Temporary Capacity Restrictions (TCR) on RFC Amber (RFC11)?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9D2370D-BCD2-4278-B5A7-02D077922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616762"/>
              </p:ext>
            </p:extLst>
          </p:nvPr>
        </p:nvGraphicFramePr>
        <p:xfrm>
          <a:off x="126632" y="2114550"/>
          <a:ext cx="5859032" cy="412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136" y="5240841"/>
            <a:ext cx="753949" cy="70893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886595" y="6345036"/>
            <a:ext cx="466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due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the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sample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size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the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changes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cannot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be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evaluated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9D2370D-BCD2-4278-B5A7-02D077922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651980"/>
              </p:ext>
            </p:extLst>
          </p:nvPr>
        </p:nvGraphicFramePr>
        <p:xfrm>
          <a:off x="5867400" y="2114550"/>
          <a:ext cx="5829299" cy="412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ím 1">
            <a:extLst>
              <a:ext uri="{FF2B5EF4-FFF2-40B4-BE49-F238E27FC236}">
                <a16:creationId xmlns:a16="http://schemas.microsoft.com/office/drawing/2014/main" id="{619CF7C4-FB3F-47D2-B04E-8B86DE553F9B}"/>
              </a:ext>
            </a:extLst>
          </p:cNvPr>
          <p:cNvSpPr txBox="1">
            <a:spLocks/>
          </p:cNvSpPr>
          <p:nvPr/>
        </p:nvSpPr>
        <p:spPr>
          <a:xfrm>
            <a:off x="6871705" y="1289359"/>
            <a:ext cx="4588456" cy="71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74747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What is your opinion about the punctuality (both departure and arrival) regarding the RFC Amber traffic flows, based on your own experiences?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796" y="5240841"/>
            <a:ext cx="950369" cy="8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009" y="159338"/>
            <a:ext cx="12192000" cy="473075"/>
          </a:xfrm>
        </p:spPr>
        <p:txBody>
          <a:bodyPr>
            <a:noAutofit/>
          </a:bodyPr>
          <a:lstStyle/>
          <a:p>
            <a:pPr algn="ctr"/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GB" altLang="de-DE" sz="2400" dirty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</a:rPr>
              <a:t>Overall satisfaction</a:t>
            </a: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en-GB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59735E4-A609-4544-AAAA-1AF0382E6265}"/>
              </a:ext>
            </a:extLst>
          </p:cNvPr>
          <p:cNvSpPr txBox="1"/>
          <p:nvPr/>
        </p:nvSpPr>
        <p:spPr>
          <a:xfrm>
            <a:off x="297961" y="5331280"/>
            <a:ext cx="432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>
                <a:latin typeface="Candara" panose="020E0502030303020204" pitchFamily="34" charset="0"/>
              </a:rPr>
              <a:t>(Q: </a:t>
            </a:r>
            <a:r>
              <a:rPr lang="en-US" sz="1200" i="1" dirty="0">
                <a:latin typeface="Candara" panose="020E0502030303020204" pitchFamily="34" charset="0"/>
              </a:rPr>
              <a:t>Overall, how satisfied are you as a user of the RFC?</a:t>
            </a:r>
            <a:endParaRPr lang="hu-HU" sz="1200" i="1" dirty="0">
              <a:latin typeface="Candara" panose="020E0502030303020204" pitchFamily="34" charset="0"/>
            </a:endParaRPr>
          </a:p>
          <a:p>
            <a:pPr algn="ctr"/>
            <a:r>
              <a:rPr lang="hu-HU" sz="1200" i="1" dirty="0" err="1">
                <a:latin typeface="Candara" panose="020E0502030303020204" pitchFamily="34" charset="0"/>
              </a:rPr>
              <a:t>On</a:t>
            </a:r>
            <a:r>
              <a:rPr lang="hu-HU" sz="1200" i="1" dirty="0">
                <a:latin typeface="Candara" panose="020E0502030303020204" pitchFamily="34" charset="0"/>
              </a:rPr>
              <a:t> a 6-point </a:t>
            </a:r>
            <a:r>
              <a:rPr lang="hu-HU" sz="1200" i="1" dirty="0" err="1">
                <a:latin typeface="Candara" panose="020E0502030303020204" pitchFamily="34" charset="0"/>
              </a:rPr>
              <a:t>scale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from</a:t>
            </a:r>
            <a:r>
              <a:rPr lang="hu-HU" sz="1200" i="1" dirty="0">
                <a:latin typeface="Candara" panose="020E0502030303020204" pitchFamily="34" charset="0"/>
              </a:rPr>
              <a:t> ‚</a:t>
            </a:r>
            <a:r>
              <a:rPr lang="hu-HU" sz="1200" i="1" dirty="0" err="1">
                <a:latin typeface="Candara" panose="020E0502030303020204" pitchFamily="34" charset="0"/>
              </a:rPr>
              <a:t>Very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satisfied</a:t>
            </a:r>
            <a:r>
              <a:rPr lang="hu-HU" sz="1200" i="1" dirty="0">
                <a:latin typeface="Candara" panose="020E0502030303020204" pitchFamily="34" charset="0"/>
              </a:rPr>
              <a:t>’ </a:t>
            </a:r>
            <a:r>
              <a:rPr lang="hu-HU" sz="1200" i="1" dirty="0" err="1">
                <a:latin typeface="Candara" panose="020E0502030303020204" pitchFamily="34" charset="0"/>
              </a:rPr>
              <a:t>to</a:t>
            </a:r>
            <a:r>
              <a:rPr lang="hu-HU" sz="1200" i="1" dirty="0">
                <a:latin typeface="Candara" panose="020E0502030303020204" pitchFamily="34" charset="0"/>
              </a:rPr>
              <a:t> ‚</a:t>
            </a:r>
            <a:r>
              <a:rPr lang="hu-HU" sz="1200" i="1" dirty="0" err="1">
                <a:latin typeface="Candara" panose="020E0502030303020204" pitchFamily="34" charset="0"/>
              </a:rPr>
              <a:t>Very</a:t>
            </a:r>
            <a:r>
              <a:rPr lang="hu-HU" sz="1200" i="1" dirty="0">
                <a:latin typeface="Candara" panose="020E0502030303020204" pitchFamily="34" charset="0"/>
              </a:rPr>
              <a:t> </a:t>
            </a:r>
            <a:r>
              <a:rPr lang="hu-HU" sz="1200" i="1" dirty="0" err="1">
                <a:latin typeface="Candara" panose="020E0502030303020204" pitchFamily="34" charset="0"/>
              </a:rPr>
              <a:t>unsatisfied</a:t>
            </a:r>
            <a:r>
              <a:rPr lang="hu-HU" sz="1200" i="1" dirty="0">
                <a:latin typeface="Candara" panose="020E0502030303020204" pitchFamily="34" charset="0"/>
              </a:rPr>
              <a:t>’)</a:t>
            </a:r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4732797" y="1168132"/>
            <a:ext cx="56398" cy="451364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56821272"/>
              </p:ext>
            </p:extLst>
          </p:nvPr>
        </p:nvGraphicFramePr>
        <p:xfrm>
          <a:off x="5008244" y="1595718"/>
          <a:ext cx="6903402" cy="4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85012166"/>
              </p:ext>
            </p:extLst>
          </p:nvPr>
        </p:nvGraphicFramePr>
        <p:xfrm>
          <a:off x="578208" y="2023304"/>
          <a:ext cx="3881717" cy="330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938167" y="1230708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Candara" panose="020E0502030303020204" pitchFamily="34" charset="0"/>
              </a:rPr>
              <a:t>2023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338484" y="1143192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latin typeface="Candara" panose="020E0502030303020204" pitchFamily="34" charset="0"/>
              </a:rPr>
              <a:t>Comparison</a:t>
            </a:r>
            <a:r>
              <a:rPr lang="hu-HU" b="1" dirty="0">
                <a:latin typeface="Candara" panose="020E0502030303020204" pitchFamily="34" charset="0"/>
              </a:rPr>
              <a:t> </a:t>
            </a:r>
            <a:r>
              <a:rPr lang="hu-HU" b="1" dirty="0" err="1">
                <a:latin typeface="Candara" panose="020E0502030303020204" pitchFamily="34" charset="0"/>
              </a:rPr>
              <a:t>by</a:t>
            </a:r>
            <a:r>
              <a:rPr lang="hu-HU" b="1" dirty="0">
                <a:latin typeface="Candara" panose="020E0502030303020204" pitchFamily="34" charset="0"/>
              </a:rPr>
              <a:t> </a:t>
            </a:r>
            <a:r>
              <a:rPr lang="hu-HU" b="1" dirty="0" err="1">
                <a:latin typeface="Candara" panose="020E0502030303020204" pitchFamily="34" charset="0"/>
              </a:rPr>
              <a:t>years</a:t>
            </a:r>
            <a:endParaRPr lang="hu-HU" b="1" dirty="0">
              <a:latin typeface="Candara" panose="020E0502030303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675378" y="524898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i="1" dirty="0">
                <a:latin typeface="Candara" panose="020E0502030303020204" pitchFamily="34" charset="0"/>
              </a:rPr>
              <a:t>6</a:t>
            </a:r>
            <a:r>
              <a:rPr lang="en-GB" sz="1400" i="1" dirty="0">
                <a:latin typeface="Candara" panose="020E0502030303020204" pitchFamily="34" charset="0"/>
              </a:rPr>
              <a:t>-point scale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122021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1196</Words>
  <Application>Microsoft Office PowerPoint</Application>
  <PresentationFormat>Szélesvásznú</PresentationFormat>
  <Paragraphs>121</Paragraphs>
  <Slides>13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Candara</vt:lpstr>
      <vt:lpstr>Courier New</vt:lpstr>
      <vt:lpstr>Wingdings</vt:lpstr>
      <vt:lpstr>Office-téma</vt:lpstr>
      <vt:lpstr>1_Office-téma</vt:lpstr>
      <vt:lpstr>PowerPoint-bemutató</vt:lpstr>
      <vt:lpstr>  Background information  </vt:lpstr>
      <vt:lpstr>  Members  </vt:lpstr>
      <vt:lpstr>    </vt:lpstr>
      <vt:lpstr>  The sample and a possible way of the analysis  </vt:lpstr>
      <vt:lpstr>To what extent are you satisfied with the …</vt:lpstr>
      <vt:lpstr>To what extent are you satisfied with the following items on RFC Amber?</vt:lpstr>
      <vt:lpstr>Do you feel any improvements in coordination and communication of planned Temporary Capacity Restrictions (TCR) on RFC Amber (RFC11)?</vt:lpstr>
      <vt:lpstr>  Overall satisfaction  </vt:lpstr>
      <vt:lpstr>  RFC Amber in Word Cloud 2023  </vt:lpstr>
      <vt:lpstr>  Main conclusions – RFC Amber 2023  </vt:lpstr>
      <vt:lpstr>PowerPoint-bemutató</vt:lpstr>
      <vt:lpstr>  ‚Open-ended answers’ (own wording » strong message)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Háry Márk</dc:creator>
  <cp:lastModifiedBy>Vinczellér Erika</cp:lastModifiedBy>
  <cp:revision>1020</cp:revision>
  <cp:lastPrinted>2023-11-07T15:10:02Z</cp:lastPrinted>
  <dcterms:created xsi:type="dcterms:W3CDTF">2019-02-11T12:47:23Z</dcterms:created>
  <dcterms:modified xsi:type="dcterms:W3CDTF">2023-12-12T11:51:28Z</dcterms:modified>
</cp:coreProperties>
</file>